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8" r:id="rId3"/>
    <p:sldId id="409" r:id="rId4"/>
    <p:sldId id="410" r:id="rId5"/>
    <p:sldId id="411" r:id="rId6"/>
    <p:sldId id="412" r:id="rId7"/>
    <p:sldId id="413" r:id="rId8"/>
    <p:sldId id="414" r:id="rId9"/>
    <p:sldId id="415" r:id="rId10"/>
    <p:sldId id="416" r:id="rId11"/>
    <p:sldId id="417" r:id="rId12"/>
    <p:sldId id="418" r:id="rId13"/>
    <p:sldId id="419" r:id="rId14"/>
    <p:sldId id="420" r:id="rId15"/>
    <p:sldId id="421" r:id="rId16"/>
    <p:sldId id="422" r:id="rId17"/>
    <p:sldId id="4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Template Section" id="{53880E9D-AE80-3948-9AE1-EC02A2F106B6}">
          <p14:sldIdLst>
            <p14:sldId id="256"/>
          </p14:sldIdLst>
        </p14:section>
        <p14:section name="Layout Examples" id="{C9697454-5852-0A42-A8CD-63999481B7C1}">
          <p14:sldIdLst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9"/>
    <p:restoredTop sz="94645"/>
  </p:normalViewPr>
  <p:slideViewPr>
    <p:cSldViewPr snapToGrid="0" snapToObjects="1">
      <p:cViewPr>
        <p:scale>
          <a:sx n="100" d="100"/>
          <a:sy n="100" d="100"/>
        </p:scale>
        <p:origin x="1504" y="10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EAD31FA-1AF5-4944-882C-192042D3F3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D1441D7-6FEE-5347-8DE5-B2C2022C74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5C77-F479-A14A-8AA5-8F0ED48106D6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AD7D09B-9C5C-2542-AC52-6272C534F1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F795ABF-0088-A141-8CCC-21C5DBF2FA7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C2365-EA3A-0F42-9037-A65FEE344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7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366BA-2EBE-B945-8730-7FDCF70FBAE5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8C61B-FAB6-B343-93A9-C1D9B1EB3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5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D1882D-8803-2D42-B518-DE8EFB75E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8024" y="388937"/>
            <a:ext cx="5138928" cy="291802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1E7F0-5949-6248-985D-5DC0FD1E0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8023" y="4967028"/>
            <a:ext cx="5138929" cy="150997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61A10B0-A494-C649-A515-2963F2761D41}"/>
              </a:ext>
            </a:extLst>
          </p:cNvPr>
          <p:cNvSpPr/>
          <p:nvPr userDrawn="1"/>
        </p:nvSpPr>
        <p:spPr>
          <a:xfrm>
            <a:off x="381000" y="3637226"/>
            <a:ext cx="11430000" cy="9491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619A0E33-D980-1246-862D-A6BD9EB8C8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048" y="388938"/>
            <a:ext cx="5138928" cy="36323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4E1D9FE-F2A8-D342-BF6C-676C0B6F5573}"/>
              </a:ext>
            </a:extLst>
          </p:cNvPr>
          <p:cNvSpPr/>
          <p:nvPr userDrawn="1"/>
        </p:nvSpPr>
        <p:spPr>
          <a:xfrm>
            <a:off x="380999" y="4967029"/>
            <a:ext cx="5522975" cy="15020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2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381000"/>
            <a:ext cx="10591800" cy="609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Single 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702958-F390-C94A-A8A0-889AFA3F16A4}"/>
              </a:ext>
            </a:extLst>
          </p:cNvPr>
          <p:cNvSpPr/>
          <p:nvPr userDrawn="1"/>
        </p:nvSpPr>
        <p:spPr>
          <a:xfrm>
            <a:off x="1219200" y="4622800"/>
            <a:ext cx="10587220" cy="1534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5920" y="665480"/>
            <a:ext cx="6543040" cy="44733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D965EF-338C-5244-846B-F04A15D40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5200" y="2113280"/>
            <a:ext cx="2967038" cy="21844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3"/>
                </a:solidFill>
                <a:latin typeface="Bitter" pitchFamily="2" charset="77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1348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87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6334" y="278865"/>
            <a:ext cx="874668" cy="6930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EF89EFC-A50A-CB42-9644-2B144257B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381000"/>
            <a:ext cx="10587038" cy="609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Single 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702958-F390-C94A-A8A0-889AFA3F16A4}"/>
              </a:ext>
            </a:extLst>
          </p:cNvPr>
          <p:cNvSpPr/>
          <p:nvPr userDrawn="1"/>
        </p:nvSpPr>
        <p:spPr>
          <a:xfrm>
            <a:off x="1219200" y="4622800"/>
            <a:ext cx="10587220" cy="1534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5920" y="665480"/>
            <a:ext cx="6543040" cy="44733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D965EF-338C-5244-846B-F04A15D40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5200" y="2113280"/>
            <a:ext cx="2967038" cy="21844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1"/>
                </a:solidFill>
                <a:latin typeface="Bitter" pitchFamily="2" charset="77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597849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 - Title and Content w/ Sub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2466" y="-36095"/>
            <a:ext cx="870299" cy="693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D78466C-FDBA-EC40-86BC-9F26B13F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881" y="2586176"/>
            <a:ext cx="5430954" cy="3890824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BBA07A0-3763-2E43-BF5D-F3FF1E668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882" y="381000"/>
            <a:ext cx="4946904" cy="119565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67348B-8BB0-0745-8548-FCB9D75CD6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1881" y="1585914"/>
            <a:ext cx="4946650" cy="625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</a:defRPr>
            </a:lvl2pPr>
            <a:lvl3pPr marL="914400" indent="0">
              <a:buNone/>
              <a:defRPr sz="2400">
                <a:solidFill>
                  <a:schemeClr val="accent1"/>
                </a:solidFill>
              </a:defRPr>
            </a:lvl3pPr>
            <a:lvl4pPr marL="1371600" indent="0">
              <a:buNone/>
              <a:defRPr sz="2400">
                <a:solidFill>
                  <a:schemeClr val="accent1"/>
                </a:solidFill>
              </a:defRPr>
            </a:lvl4pPr>
            <a:lvl5pPr marL="1828800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3828BA4-1FE5-484B-BFFE-128A7544B3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2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Align - Title and Content 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67456" y="-36095"/>
            <a:ext cx="885289" cy="693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D78466C-FDBA-EC40-86BC-9F26B13F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881" y="1960701"/>
            <a:ext cx="5430954" cy="451629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BBA07A0-3763-2E43-BF5D-F3FF1E668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882" y="381000"/>
            <a:ext cx="4946904" cy="119565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FCF521-D77B-6340-B08A-2334B2DB8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67456" y="-36095"/>
            <a:ext cx="885289" cy="693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FCF521-D77B-6340-B08A-2334B2DB8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58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381000"/>
            <a:ext cx="10591800" cy="609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9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Single 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702958-F390-C94A-A8A0-889AFA3F16A4}"/>
              </a:ext>
            </a:extLst>
          </p:cNvPr>
          <p:cNvSpPr/>
          <p:nvPr userDrawn="1"/>
        </p:nvSpPr>
        <p:spPr>
          <a:xfrm>
            <a:off x="1219200" y="4622800"/>
            <a:ext cx="10587220" cy="1534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5920" y="665480"/>
            <a:ext cx="6543040" cy="44733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D965EF-338C-5244-846B-F04A15D40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5200" y="2113280"/>
            <a:ext cx="2967038" cy="21844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4"/>
                </a:solidFill>
                <a:latin typeface="Bitter" pitchFamily="2" charset="77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0562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B7D9F40B-8CCE-0743-A2C6-C4274E37C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044" y="388937"/>
            <a:ext cx="5138928" cy="2918027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BE3C557-2749-1845-8EF1-26FA37636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044" y="4967028"/>
            <a:ext cx="5138929" cy="150997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1E15E1-62E4-D541-B48C-C862B0D61F78}"/>
              </a:ext>
            </a:extLst>
          </p:cNvPr>
          <p:cNvSpPr/>
          <p:nvPr userDrawn="1"/>
        </p:nvSpPr>
        <p:spPr>
          <a:xfrm>
            <a:off x="381000" y="3637226"/>
            <a:ext cx="11430000" cy="9491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xmlns="" id="{922E4722-5D0F-5248-A9B8-0B96E6B7A6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88024" y="388938"/>
            <a:ext cx="5138928" cy="363233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A54916F-3582-EC46-9055-09B5E1FBAF67}"/>
              </a:ext>
            </a:extLst>
          </p:cNvPr>
          <p:cNvGrpSpPr/>
          <p:nvPr userDrawn="1"/>
        </p:nvGrpSpPr>
        <p:grpSpPr>
          <a:xfrm>
            <a:off x="6288024" y="4967029"/>
            <a:ext cx="5522975" cy="1502033"/>
            <a:chOff x="380999" y="4967029"/>
            <a:chExt cx="5522975" cy="150203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F68B8D4-4E90-9F47-BD62-2BF763E8E0AB}"/>
                </a:ext>
              </a:extLst>
            </p:cNvPr>
            <p:cNvSpPr/>
            <p:nvPr userDrawn="1"/>
          </p:nvSpPr>
          <p:spPr>
            <a:xfrm>
              <a:off x="380999" y="4967029"/>
              <a:ext cx="5522975" cy="150203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8BBBE23D-A914-E64B-A7E2-5936599246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31205" y="5334432"/>
              <a:ext cx="4822562" cy="767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3164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67456" y="-36095"/>
            <a:ext cx="885289" cy="6930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5FCF521-D77B-6340-B08A-2334B2DB89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" y="381000"/>
            <a:ext cx="10591800" cy="609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4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Single Image w/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5702958-F390-C94A-A8A0-889AFA3F16A4}"/>
              </a:ext>
            </a:extLst>
          </p:cNvPr>
          <p:cNvSpPr/>
          <p:nvPr userDrawn="1"/>
        </p:nvSpPr>
        <p:spPr>
          <a:xfrm>
            <a:off x="1219200" y="4622800"/>
            <a:ext cx="10587220" cy="153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5F95D6-09D8-2E47-9E7A-270EB7B0E6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5920" y="665480"/>
            <a:ext cx="6543040" cy="4473324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D965EF-338C-5244-846B-F04A15D407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85200" y="2113280"/>
            <a:ext cx="2967038" cy="2184400"/>
          </a:xfrm>
        </p:spPr>
        <p:txBody>
          <a:bodyPr anchor="b">
            <a:normAutofit/>
          </a:bodyPr>
          <a:lstStyle>
            <a:lvl1pPr marL="0" indent="0">
              <a:buNone/>
              <a:defRPr sz="3600">
                <a:solidFill>
                  <a:schemeClr val="accent2"/>
                </a:solidFill>
                <a:latin typeface="Bitter" pitchFamily="2" charset="77"/>
              </a:defRPr>
            </a:lvl1pPr>
          </a:lstStyle>
          <a:p>
            <a:pPr lvl="0"/>
            <a:r>
              <a:rPr lang="en-US" dirty="0"/>
              <a:t>Title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88756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0994543-9B8B-2C42-B80C-94E1C38367B1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A1372F8-655E-0E4F-83DE-D39850DEB7BC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1FFE615-72C8-ED4C-8A87-85F97171D81E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786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No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5051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5437631" y="3794759"/>
            <a:ext cx="5994400" cy="2540"/>
          </a:xfrm>
          <a:custGeom>
            <a:avLst/>
            <a:gdLst/>
            <a:ahLst/>
            <a:cxnLst/>
            <a:rect l="l" t="t" r="r" b="b"/>
            <a:pathLst>
              <a:path w="4495800" h="2539">
                <a:moveTo>
                  <a:pt x="0" y="0"/>
                </a:moveTo>
                <a:lnTo>
                  <a:pt x="4495800" y="212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09787" y="6490289"/>
            <a:ext cx="4463627" cy="13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1B5595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mtClean="0"/>
              <a:t>© </a:t>
            </a:r>
            <a:r>
              <a:rPr lang="en-US" spc="-5" smtClean="0"/>
              <a:t>2019 Montrose Environmental Group, </a:t>
            </a:r>
            <a:r>
              <a:rPr lang="en-US" smtClean="0"/>
              <a:t>Inc. </a:t>
            </a:r>
            <a:r>
              <a:rPr lang="en-US" spc="-5" smtClean="0"/>
              <a:t>Proprietary and</a:t>
            </a:r>
            <a:r>
              <a:rPr lang="en-US" spc="200" smtClean="0"/>
              <a:t> </a:t>
            </a:r>
            <a:r>
              <a:rPr lang="en-US" spc="-5" smtClean="0"/>
              <a:t>Confidential.</a:t>
            </a:r>
            <a:endParaRPr lang="en-US" spc="-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0971785" y="6463728"/>
            <a:ext cx="309033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uk-UA" spc="-60" smtClean="0"/>
              <a:pPr marL="38100">
                <a:lnSpc>
                  <a:spcPts val="1240"/>
                </a:lnSpc>
              </a:pPr>
              <a:t>‹#›</a:t>
            </a:fld>
            <a:endParaRPr lang="uk-UA" spc="-60" dirty="0"/>
          </a:p>
        </p:txBody>
      </p:sp>
    </p:spTree>
    <p:extLst>
      <p:ext uri="{BB962C8B-B14F-4D97-AF65-F5344CB8AC3E}">
        <p14:creationId xmlns:p14="http://schemas.microsoft.com/office/powerpoint/2010/main" val="2011360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9787" y="6490289"/>
            <a:ext cx="4463627" cy="139700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 b="0" i="0">
                <a:solidFill>
                  <a:srgbClr val="1B5595"/>
                </a:solidFill>
                <a:latin typeface="Arial"/>
                <a:cs typeface="Arial"/>
              </a:defRPr>
            </a:lvl1pPr>
          </a:lstStyle>
          <a:p>
            <a:pPr marL="12700">
              <a:spcBef>
                <a:spcPts val="25"/>
              </a:spcBef>
            </a:pPr>
            <a:r>
              <a:rPr lang="en-US" smtClean="0"/>
              <a:t>© </a:t>
            </a:r>
            <a:r>
              <a:rPr lang="en-US" spc="-5" smtClean="0"/>
              <a:t>2019 Montrose Environmental Group, </a:t>
            </a:r>
            <a:r>
              <a:rPr lang="en-US" smtClean="0"/>
              <a:t>Inc. </a:t>
            </a:r>
            <a:r>
              <a:rPr lang="en-US" spc="-5" smtClean="0"/>
              <a:t>Proprietary and</a:t>
            </a:r>
            <a:r>
              <a:rPr lang="en-US" spc="200" smtClean="0"/>
              <a:t> </a:t>
            </a:r>
            <a:r>
              <a:rPr lang="en-US" spc="-5" smtClean="0"/>
              <a:t>Confidential.</a:t>
            </a:r>
            <a:endParaRPr lang="en-US"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3/5/20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971785" y="6463728"/>
            <a:ext cx="309033" cy="1778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uk-UA" spc="-60" smtClean="0"/>
              <a:pPr marL="38100">
                <a:lnSpc>
                  <a:spcPts val="1240"/>
                </a:lnSpc>
              </a:pPr>
              <a:t>‹#›</a:t>
            </a:fld>
            <a:endParaRPr lang="uk-UA" spc="-60" dirty="0"/>
          </a:p>
        </p:txBody>
      </p:sp>
    </p:spTree>
    <p:extLst>
      <p:ext uri="{BB962C8B-B14F-4D97-AF65-F5344CB8AC3E}">
        <p14:creationId xmlns:p14="http://schemas.microsoft.com/office/powerpoint/2010/main" val="160070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0B114-6D05-B343-97A4-CEBD3DFDA9A5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264E6D1-BB94-6B42-9789-D0E49C9D87BB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986FE8-FEDA-0648-AF74-B69F1D85966D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705D3CB-A856-B24B-8983-590AD0301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5865" y="748244"/>
            <a:ext cx="2286000" cy="228600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00EB08A-E27F-7642-BD7C-60830A053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75301" y="1362228"/>
            <a:ext cx="7835699" cy="62179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xmlns="" id="{D1D84264-1893-0E4F-9F58-F8AB48608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5301" y="1993592"/>
            <a:ext cx="7835699" cy="4222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xmlns="" id="{F6A6FC41-C1C3-984B-80EF-A8B8006640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5865" y="3800828"/>
            <a:ext cx="2286000" cy="228600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xmlns="" id="{F69F0C8D-44AD-EC4B-BD6F-1F3E59C418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5301" y="5046176"/>
            <a:ext cx="7835699" cy="4222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3A32799A-2940-CA4E-A7A1-E66FC5C68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75218" y="4408526"/>
            <a:ext cx="7835656" cy="62179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3"/>
                </a:solidFill>
                <a:latin typeface="Bitter" pitchFamily="2" charset="77"/>
              </a:defRPr>
            </a:lvl1pPr>
            <a:lvl2pPr marL="4572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2pPr>
            <a:lvl3pPr marL="9144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3pPr>
            <a:lvl4pPr marL="13716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4pPr>
            <a:lvl5pPr marL="18288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8DD0D5B-4566-2441-9E5A-2BA83BE0F390}"/>
              </a:ext>
            </a:extLst>
          </p:cNvPr>
          <p:cNvSpPr/>
          <p:nvPr userDrawn="1"/>
        </p:nvSpPr>
        <p:spPr>
          <a:xfrm>
            <a:off x="-52466" y="-36095"/>
            <a:ext cx="870299" cy="69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F3F8090-378A-2445-BEAC-236364EC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5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0B114-6D05-B343-97A4-CEBD3DFDA9A5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264E6D1-BB94-6B42-9789-D0E49C9D87BB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6986FE8-FEDA-0648-AF74-B69F1D85966D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8705D3CB-A856-B24B-8983-590AD0301C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85865" y="748244"/>
            <a:ext cx="2286000" cy="228600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000EB08A-E27F-7642-BD7C-60830A0539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75301" y="1362228"/>
            <a:ext cx="7835826" cy="621792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xmlns="" id="{D1D84264-1893-0E4F-9F58-F8AB48608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5301" y="1993592"/>
            <a:ext cx="7835826" cy="4222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xmlns="" id="{F6A6FC41-C1C3-984B-80EF-A8B8006640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5865" y="3800828"/>
            <a:ext cx="2286000" cy="228600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xmlns="" id="{F69F0C8D-44AD-EC4B-BD6F-1F3E59C418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5301" y="5046176"/>
            <a:ext cx="7835826" cy="4222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3A32799A-2940-CA4E-A7A1-E66FC5C68C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75217" y="4408526"/>
            <a:ext cx="7835783" cy="62179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accent4"/>
                </a:solidFill>
                <a:latin typeface="Bitter" pitchFamily="2" charset="77"/>
              </a:defRPr>
            </a:lvl1pPr>
            <a:lvl2pPr marL="4572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2pPr>
            <a:lvl3pPr marL="9144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3pPr>
            <a:lvl4pPr marL="13716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4pPr>
            <a:lvl5pPr marL="1828800" indent="0">
              <a:buNone/>
              <a:defRPr>
                <a:solidFill>
                  <a:schemeClr val="accent4"/>
                </a:solidFill>
                <a:latin typeface="Bitter" pitchFamily="2" charset="77"/>
              </a:defRPr>
            </a:lvl5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B8DD0D5B-4566-2441-9E5A-2BA83BE0F390}"/>
              </a:ext>
            </a:extLst>
          </p:cNvPr>
          <p:cNvSpPr/>
          <p:nvPr userDrawn="1"/>
        </p:nvSpPr>
        <p:spPr>
          <a:xfrm>
            <a:off x="-52466" y="-36095"/>
            <a:ext cx="870299" cy="69301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F3F8090-378A-2445-BEAC-236364EC4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9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328DEC-3A35-C34B-A679-0BD1D5DA67C1}"/>
              </a:ext>
            </a:extLst>
          </p:cNvPr>
          <p:cNvSpPr/>
          <p:nvPr userDrawn="1"/>
        </p:nvSpPr>
        <p:spPr>
          <a:xfrm>
            <a:off x="4540102" y="381001"/>
            <a:ext cx="7270898" cy="406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987B79E-530C-BB44-9DD4-DDD7039382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4645" y="608560"/>
            <a:ext cx="6561812" cy="3612667"/>
          </a:xfrm>
        </p:spPr>
        <p:txBody>
          <a:bodyPr anchor="b">
            <a:normAutofit/>
          </a:bodyPr>
          <a:lstStyle>
            <a:lvl1pPr algn="r">
              <a:lnSpc>
                <a:spcPts val="6740"/>
              </a:lnSpc>
              <a:spcBef>
                <a:spcPts val="0"/>
              </a:spcBef>
              <a:spcAft>
                <a:spcPts val="0"/>
              </a:spcAft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really long Title Slide Header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D527E44-4478-4B4C-AA82-EBAAD43B2DA9}"/>
              </a:ext>
            </a:extLst>
          </p:cNvPr>
          <p:cNvGrpSpPr/>
          <p:nvPr userDrawn="1"/>
        </p:nvGrpSpPr>
        <p:grpSpPr>
          <a:xfrm>
            <a:off x="381000" y="4832834"/>
            <a:ext cx="6045594" cy="1644165"/>
            <a:chOff x="7845889" y="4832834"/>
            <a:chExt cx="3965111" cy="10783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A3B992A-D166-9A4C-8A4F-EEB9E6AEC543}"/>
                </a:ext>
              </a:extLst>
            </p:cNvPr>
            <p:cNvSpPr/>
            <p:nvPr userDrawn="1"/>
          </p:nvSpPr>
          <p:spPr>
            <a:xfrm>
              <a:off x="7845889" y="4832834"/>
              <a:ext cx="3965111" cy="10783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C67DF7F4-5695-024E-900C-C1AD1F405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097312" y="5096604"/>
              <a:ext cx="3462263" cy="55081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3447E-A63B-B846-9432-1B145E48F05B}"/>
              </a:ext>
            </a:extLst>
          </p:cNvPr>
          <p:cNvSpPr/>
          <p:nvPr userDrawn="1"/>
        </p:nvSpPr>
        <p:spPr>
          <a:xfrm>
            <a:off x="6811345" y="4832835"/>
            <a:ext cx="4999655" cy="16441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CA9344D2-26EE-CB49-9BF8-B740584C48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1838" y="5114925"/>
            <a:ext cx="4529137" cy="1168400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This could be a subtitle slide header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DEA8CB8B-582A-EC47-A15A-8416D6E8826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1000" y="374954"/>
            <a:ext cx="3760788" cy="40677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 picture can go here if you need</a:t>
            </a:r>
          </a:p>
        </p:txBody>
      </p:sp>
    </p:spTree>
    <p:extLst>
      <p:ext uri="{BB962C8B-B14F-4D97-AF65-F5344CB8AC3E}">
        <p14:creationId xmlns:p14="http://schemas.microsoft.com/office/powerpoint/2010/main" val="341158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328DEC-3A35-C34B-A679-0BD1D5DA67C1}"/>
              </a:ext>
            </a:extLst>
          </p:cNvPr>
          <p:cNvSpPr/>
          <p:nvPr userDrawn="1"/>
        </p:nvSpPr>
        <p:spPr>
          <a:xfrm>
            <a:off x="4540102" y="381001"/>
            <a:ext cx="7270898" cy="4067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987B79E-530C-BB44-9DD4-DDD7039382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94645" y="608560"/>
            <a:ext cx="6561812" cy="3612667"/>
          </a:xfrm>
        </p:spPr>
        <p:txBody>
          <a:bodyPr anchor="b">
            <a:normAutofit/>
          </a:bodyPr>
          <a:lstStyle>
            <a:lvl1pPr algn="r">
              <a:lnSpc>
                <a:spcPts val="6740"/>
              </a:lnSpc>
              <a:spcBef>
                <a:spcPts val="0"/>
              </a:spcBef>
              <a:spcAft>
                <a:spcPts val="0"/>
              </a:spcAft>
              <a:defRPr sz="5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This is a really long Title Slide Header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C3B7629-FB6C-E64B-B98F-D566FA9F8115}"/>
              </a:ext>
            </a:extLst>
          </p:cNvPr>
          <p:cNvGrpSpPr/>
          <p:nvPr userDrawn="1"/>
        </p:nvGrpSpPr>
        <p:grpSpPr>
          <a:xfrm>
            <a:off x="381000" y="4832834"/>
            <a:ext cx="6045594" cy="1644165"/>
            <a:chOff x="381000" y="4832834"/>
            <a:chExt cx="6045594" cy="16441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1A3B992A-D166-9A4C-8A4F-EEB9E6AEC543}"/>
                </a:ext>
              </a:extLst>
            </p:cNvPr>
            <p:cNvSpPr/>
            <p:nvPr userDrawn="1"/>
          </p:nvSpPr>
          <p:spPr>
            <a:xfrm>
              <a:off x="381000" y="4832834"/>
              <a:ext cx="6045594" cy="16441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close up of a sign&#10;&#10;Description automatically generated">
              <a:extLst>
                <a:ext uri="{FF2B5EF4-FFF2-40B4-BE49-F238E27FC236}">
                  <a16:creationId xmlns:a16="http://schemas.microsoft.com/office/drawing/2014/main" xmlns="" id="{C67DF7F4-5695-024E-900C-C1AD1F405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64344" y="5235003"/>
              <a:ext cx="5278903" cy="839826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43447E-A63B-B846-9432-1B145E48F05B}"/>
              </a:ext>
            </a:extLst>
          </p:cNvPr>
          <p:cNvSpPr/>
          <p:nvPr userDrawn="1"/>
        </p:nvSpPr>
        <p:spPr>
          <a:xfrm>
            <a:off x="6811345" y="4832835"/>
            <a:ext cx="4999655" cy="16441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CA9344D2-26EE-CB49-9BF8-B740584C48D0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81838" y="5114925"/>
            <a:ext cx="4529137" cy="1168400"/>
          </a:xfrm>
        </p:spPr>
        <p:txBody>
          <a:bodyPr>
            <a:norm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Work Sans" pitchFamily="2" charset="77"/>
              </a:defRPr>
            </a:lvl1pPr>
          </a:lstStyle>
          <a:p>
            <a:pPr lvl="0"/>
            <a:r>
              <a:rPr lang="en-US" dirty="0"/>
              <a:t>This could be a subtitle slide header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DEA8CB8B-582A-EC47-A15A-8416D6E88260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81000" y="374954"/>
            <a:ext cx="3760788" cy="40677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 picture can go here if you need</a:t>
            </a:r>
          </a:p>
        </p:txBody>
      </p:sp>
    </p:spTree>
    <p:extLst>
      <p:ext uri="{BB962C8B-B14F-4D97-AF65-F5344CB8AC3E}">
        <p14:creationId xmlns:p14="http://schemas.microsoft.com/office/powerpoint/2010/main" val="243901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Sub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602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474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1100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76200" y="-36095"/>
            <a:ext cx="893203" cy="69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D78466C-FDBA-EC40-86BC-9F26B13F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881" y="2586176"/>
            <a:ext cx="5430954" cy="3890824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BBA07A0-3763-2E43-BF5D-F3FF1E668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882" y="381000"/>
            <a:ext cx="4946904" cy="119565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67348B-8BB0-0745-8548-FCB9D75CD6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1881" y="1576653"/>
            <a:ext cx="4946650" cy="625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400">
                <a:solidFill>
                  <a:schemeClr val="accent1"/>
                </a:solidFill>
              </a:defRPr>
            </a:lvl2pPr>
            <a:lvl3pPr marL="914400" indent="0">
              <a:buNone/>
              <a:defRPr sz="2400">
                <a:solidFill>
                  <a:schemeClr val="accent1"/>
                </a:solidFill>
              </a:defRPr>
            </a:lvl3pPr>
            <a:lvl4pPr marL="1371600" indent="0">
              <a:buNone/>
              <a:defRPr sz="2400">
                <a:solidFill>
                  <a:schemeClr val="accent1"/>
                </a:solidFill>
              </a:defRPr>
            </a:lvl4pPr>
            <a:lvl5pPr marL="1828800" indent="0">
              <a:buNone/>
              <a:defRPr sz="2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B31B6B15-EC61-2449-8671-7A2A7FE6F0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2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8D78466C-FDBA-EC40-86BC-9F26B13F3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1881" y="1968860"/>
            <a:ext cx="5430954" cy="4508140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4BBA07A0-3763-2E43-BF5D-F3FF1E668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1882" y="381000"/>
            <a:ext cx="4946904" cy="119565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7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FC08F81-CD6D-C542-BC5A-7852DB43719D}"/>
              </a:ext>
            </a:extLst>
          </p:cNvPr>
          <p:cNvSpPr/>
          <p:nvPr userDrawn="1"/>
        </p:nvSpPr>
        <p:spPr>
          <a:xfrm>
            <a:off x="7821443" y="6574304"/>
            <a:ext cx="398497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09585"/>
            <a:r>
              <a:rPr lang="en-US" sz="800" b="0" i="0" spc="0" dirty="0">
                <a:solidFill>
                  <a:schemeClr val="accent5"/>
                </a:solidFill>
                <a:latin typeface="Work Sans" pitchFamily="2" charset="77"/>
                <a:cs typeface="Arial"/>
              </a:rPr>
              <a:t>© 2020 Montrose Environmental Group, Inc. Proprietary and Confidential.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424B5904-E540-FC46-8AA4-A88ECFDA3865}"/>
              </a:ext>
            </a:extLst>
          </p:cNvPr>
          <p:cNvCxnSpPr>
            <a:cxnSpLocks/>
          </p:cNvCxnSpPr>
          <p:nvPr userDrawn="1"/>
        </p:nvCxnSpPr>
        <p:spPr>
          <a:xfrm>
            <a:off x="11810169" y="6603886"/>
            <a:ext cx="0" cy="15628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B54C49-3C4A-D246-AABA-B914AA4F7B51}"/>
              </a:ext>
            </a:extLst>
          </p:cNvPr>
          <p:cNvSpPr/>
          <p:nvPr userDrawn="1"/>
        </p:nvSpPr>
        <p:spPr>
          <a:xfrm>
            <a:off x="11806420" y="6569628"/>
            <a:ext cx="3855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9585"/>
            <a:fld id="{025C911D-6DC3-CA43-8335-AC33A42F3B19}" type="slidenum">
              <a:rPr lang="en-US" sz="800" b="0" i="0" spc="0" smtClean="0">
                <a:solidFill>
                  <a:schemeClr val="accent5"/>
                </a:solidFill>
                <a:latin typeface="Work Sans" pitchFamily="2" charset="77"/>
                <a:cs typeface="Arial"/>
              </a:rPr>
              <a:t>‹#›</a:t>
            </a:fld>
            <a:endParaRPr lang="en-US" sz="800" b="0" i="0" spc="0" dirty="0">
              <a:solidFill>
                <a:schemeClr val="accent5"/>
              </a:solidFill>
              <a:latin typeface="Work Sans" pitchFamily="2" charset="77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4C2673A-CC1C-8545-BE88-B5134EA98172}"/>
              </a:ext>
            </a:extLst>
          </p:cNvPr>
          <p:cNvSpPr/>
          <p:nvPr userDrawn="1"/>
        </p:nvSpPr>
        <p:spPr>
          <a:xfrm>
            <a:off x="-57664" y="-36095"/>
            <a:ext cx="874668" cy="69301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6C96B7B-4DBD-C549-AD35-12948A4C6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56" y="6369254"/>
            <a:ext cx="492889" cy="3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C9E5CF-4F4F-1B42-8AE9-FE957DCB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81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5DE9D6-DFEA-9D4F-8FD5-DACF237D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415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D49F040-82B3-0A45-88C4-079DAF9F9019}"/>
              </a:ext>
            </a:extLst>
          </p:cNvPr>
          <p:cNvSpPr>
            <a:spLocks noChangeAspect="1"/>
          </p:cNvSpPr>
          <p:nvPr userDrawn="1"/>
        </p:nvSpPr>
        <p:spPr>
          <a:xfrm>
            <a:off x="-756188" y="699977"/>
            <a:ext cx="384048" cy="38404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B155AE0-ED33-6F4A-9000-A326FDC7735D}"/>
              </a:ext>
            </a:extLst>
          </p:cNvPr>
          <p:cNvSpPr txBox="1"/>
          <p:nvPr userDrawn="1"/>
        </p:nvSpPr>
        <p:spPr>
          <a:xfrm>
            <a:off x="-2817629" y="699977"/>
            <a:ext cx="2061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Spacing cube (.42”)</a:t>
            </a:r>
          </a:p>
        </p:txBody>
      </p:sp>
    </p:spTree>
    <p:extLst>
      <p:ext uri="{BB962C8B-B14F-4D97-AF65-F5344CB8AC3E}">
        <p14:creationId xmlns:p14="http://schemas.microsoft.com/office/powerpoint/2010/main" val="200904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73" r:id="rId4"/>
    <p:sldLayoutId id="2147483655" r:id="rId5"/>
    <p:sldLayoutId id="2147483675" r:id="rId6"/>
    <p:sldLayoutId id="2147483659" r:id="rId7"/>
    <p:sldLayoutId id="2147483662" r:id="rId8"/>
    <p:sldLayoutId id="2147483669" r:id="rId9"/>
    <p:sldLayoutId id="2147483676" r:id="rId10"/>
    <p:sldLayoutId id="2147483678" r:id="rId11"/>
    <p:sldLayoutId id="2147483671" r:id="rId12"/>
    <p:sldLayoutId id="2147483677" r:id="rId13"/>
    <p:sldLayoutId id="2147483679" r:id="rId14"/>
    <p:sldLayoutId id="2147483661" r:id="rId15"/>
    <p:sldLayoutId id="2147483663" r:id="rId16"/>
    <p:sldLayoutId id="2147483670" r:id="rId17"/>
    <p:sldLayoutId id="2147483680" r:id="rId18"/>
    <p:sldLayoutId id="2147483681" r:id="rId19"/>
    <p:sldLayoutId id="2147483672" r:id="rId20"/>
    <p:sldLayoutId id="2147483682" r:id="rId21"/>
    <p:sldLayoutId id="2147483683" r:id="rId22"/>
    <p:sldLayoutId id="2147483674" r:id="rId23"/>
    <p:sldLayoutId id="2147483658" r:id="rId24"/>
    <p:sldLayoutId id="2147483684" r:id="rId25"/>
    <p:sldLayoutId id="2147483685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itt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pos="240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6" orient="horz" pos="4080" userDrawn="1">
          <p15:clr>
            <a:srgbClr val="F26B43"/>
          </p15:clr>
        </p15:guide>
        <p15:guide id="7" pos="480" userDrawn="1">
          <p15:clr>
            <a:srgbClr val="F26B43"/>
          </p15:clr>
        </p15:guide>
        <p15:guide id="8" pos="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FA03EED-2B77-C54E-9707-712EDAE160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Unconventional Soil Disposal Options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1301C390-7FF1-AD4F-AE0E-7D2510FE34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967029"/>
            <a:ext cx="5138929" cy="15099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Chris Reitman</a:t>
            </a:r>
            <a:r>
              <a:rPr lang="en-US" dirty="0" smtClean="0">
                <a:solidFill>
                  <a:schemeClr val="bg1"/>
                </a:solidFill>
              </a:rPr>
              <a:t>, Veronica Foster, and Tim </a:t>
            </a:r>
            <a:r>
              <a:rPr lang="en-US" dirty="0" err="1" smtClean="0">
                <a:solidFill>
                  <a:schemeClr val="bg1"/>
                </a:solidFill>
              </a:rPr>
              <a:t>Fogerty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chemeClr val="bg1"/>
                </a:solidFill>
              </a:rPr>
              <a:t>May 2019</a:t>
            </a:r>
          </a:p>
        </p:txBody>
      </p:sp>
      <p:pic>
        <p:nvPicPr>
          <p:cNvPr id="9" name="Picture Placeholder 8" descr="A body of water with smoke coming out of a lake&#10;&#10;Description automatically generated">
            <a:extLst>
              <a:ext uri="{FF2B5EF4-FFF2-40B4-BE49-F238E27FC236}">
                <a16:creationId xmlns:a16="http://schemas.microsoft.com/office/drawing/2014/main" xmlns="" id="{34950534-524E-3D42-B08A-741FC8E37E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58" r="2858"/>
          <a:stretch>
            <a:fillRect/>
          </a:stretch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48178"/>
            <a:ext cx="3407932" cy="929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932" y="5215489"/>
            <a:ext cx="2513082" cy="7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5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472678"/>
            <a:ext cx="86487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dirty="0">
                <a:solidFill>
                  <a:schemeClr val="accent3"/>
                </a:solidFill>
              </a:rPr>
              <a:t> Exclusions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4908" y="1234311"/>
            <a:ext cx="3404870" cy="19967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PCBs (&gt;10 ppm)</a:t>
            </a:r>
          </a:p>
          <a:p>
            <a:pPr marL="241300" indent="-228600"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Asbestos</a:t>
            </a: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RCRA Waste</a:t>
            </a: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Dioxin</a:t>
            </a:r>
          </a:p>
          <a:p>
            <a:pPr marL="241300" indent="-228600"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Radiological materials</a:t>
            </a:r>
          </a:p>
        </p:txBody>
      </p:sp>
    </p:spTree>
    <p:extLst>
      <p:ext uri="{BB962C8B-B14F-4D97-AF65-F5344CB8AC3E}">
        <p14:creationId xmlns:p14="http://schemas.microsoft.com/office/powerpoint/2010/main" val="96261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410445"/>
            <a:ext cx="105156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dirty="0">
                <a:solidFill>
                  <a:schemeClr val="accent3"/>
                </a:solidFill>
              </a:rPr>
              <a:t> Fill Characterization Needs	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4294967295"/>
          </p:nvPr>
        </p:nvSpPr>
        <p:spPr>
          <a:xfrm>
            <a:off x="1219200" y="1122560"/>
            <a:ext cx="10515600" cy="201689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0665" marR="375920">
              <a:lnSpc>
                <a:spcPts val="3030"/>
              </a:lnSpc>
              <a:spcBef>
                <a:spcPts val="470"/>
              </a:spcBef>
              <a:tabLst>
                <a:tab pos="241300" algn="l"/>
              </a:tabLst>
            </a:pPr>
            <a:r>
              <a:rPr dirty="0"/>
              <a:t>Characterization data varies per site – Developed by  overseeing LSRP</a:t>
            </a:r>
          </a:p>
          <a:p>
            <a:pPr marL="241300">
              <a:spcBef>
                <a:spcPts val="620"/>
              </a:spcBef>
              <a:tabLst>
                <a:tab pos="241300" algn="l"/>
              </a:tabLst>
            </a:pPr>
            <a:r>
              <a:rPr dirty="0"/>
              <a:t>Generally need to understand metals/organics present</a:t>
            </a:r>
          </a:p>
          <a:p>
            <a:pPr marL="241300" marR="344805">
              <a:lnSpc>
                <a:spcPts val="3030"/>
              </a:lnSpc>
              <a:spcBef>
                <a:spcPts val="1035"/>
              </a:spcBef>
              <a:tabLst>
                <a:tab pos="241300" algn="l"/>
              </a:tabLst>
            </a:pPr>
            <a:r>
              <a:rPr dirty="0"/>
              <a:t>Generally understand whether it will leach based on  IGW or site specific SPLP testing</a:t>
            </a:r>
          </a:p>
          <a:p>
            <a:pPr marL="241300" marR="407034">
              <a:lnSpc>
                <a:spcPts val="3030"/>
              </a:lnSpc>
              <a:spcBef>
                <a:spcPts val="985"/>
              </a:spcBef>
              <a:tabLst>
                <a:tab pos="241300" algn="l"/>
              </a:tabLst>
            </a:pPr>
            <a:r>
              <a:rPr dirty="0"/>
              <a:t>Testing frequency in accordance with Sampling Plan  developed by LSRP for each Site</a:t>
            </a:r>
          </a:p>
        </p:txBody>
      </p:sp>
      <p:sp>
        <p:nvSpPr>
          <p:cNvPr id="6" name="object 6"/>
          <p:cNvSpPr/>
          <p:nvPr/>
        </p:nvSpPr>
        <p:spPr>
          <a:xfrm>
            <a:off x="3755518" y="4334320"/>
            <a:ext cx="4928616" cy="1836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52089" y="4332733"/>
            <a:ext cx="4932045" cy="1839595"/>
          </a:xfrm>
          <a:custGeom>
            <a:avLst/>
            <a:gdLst/>
            <a:ahLst/>
            <a:cxnLst/>
            <a:rect l="l" t="t" r="r" b="b"/>
            <a:pathLst>
              <a:path w="4932045" h="1839595">
                <a:moveTo>
                  <a:pt x="0" y="0"/>
                </a:moveTo>
                <a:lnTo>
                  <a:pt x="4931664" y="0"/>
                </a:lnTo>
                <a:lnTo>
                  <a:pt x="4931664" y="1839468"/>
                </a:lnTo>
                <a:lnTo>
                  <a:pt x="0" y="183946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161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19200" y="387345"/>
            <a:ext cx="10934700" cy="56682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chemeClr val="accent3"/>
                </a:solidFill>
              </a:rPr>
              <a:t>Example 1 – Beneficial Use at Brownfield Site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7950" y="1278493"/>
            <a:ext cx="9436100" cy="2609689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0380" indent="-228600"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Background: Brownfield sites needing soil to raise the  grades or to cap contaminated soil below</a:t>
            </a:r>
          </a:p>
          <a:p>
            <a:pPr marL="240665" marR="83820" indent="-228600">
              <a:spcBef>
                <a:spcPts val="994"/>
              </a:spcBef>
              <a:buChar char="•"/>
              <a:tabLst>
                <a:tab pos="2413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Management: Each site has a specific acceptance  protocol.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Some sites can accept up to 10 ppm for Benzo-  a-pyrene and other PAHs.</a:t>
            </a:r>
          </a:p>
          <a:p>
            <a:pPr marL="241300" indent="-228600">
              <a:spcBef>
                <a:spcPts val="605"/>
              </a:spcBef>
              <a:buChar char="•"/>
              <a:tabLst>
                <a:tab pos="2413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Lead levels up to 800 ppm</a:t>
            </a:r>
          </a:p>
          <a:p>
            <a:pPr marL="241300" marR="5080" indent="-228600">
              <a:spcBef>
                <a:spcPts val="1035"/>
              </a:spcBef>
              <a:buChar char="•"/>
              <a:tabLst>
                <a:tab pos="241300" algn="l"/>
                <a:tab pos="518922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Benefits include reduced overall disposal costs and  reduced imported clean fill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costs.</a:t>
            </a:r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Typical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savings may be  50% reduction on direct landfilling and 25% reduction on  transportation, if located near generator site.</a:t>
            </a:r>
          </a:p>
        </p:txBody>
      </p:sp>
    </p:spTree>
    <p:extLst>
      <p:ext uri="{BB962C8B-B14F-4D97-AF65-F5344CB8AC3E}">
        <p14:creationId xmlns:p14="http://schemas.microsoft.com/office/powerpoint/2010/main" val="1713060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19200" y="400748"/>
            <a:ext cx="10363200" cy="573088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u="none" dirty="0">
                <a:solidFill>
                  <a:schemeClr val="accent3"/>
                </a:solidFill>
              </a:rPr>
              <a:t>Example 2 – Cap Maintenance Old NJ Landfill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4237" y="1655064"/>
            <a:ext cx="3826763" cy="3547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200" y="1208841"/>
            <a:ext cx="6451600" cy="4440318"/>
          </a:xfrm>
          <a:prstGeom prst="rect">
            <a:avLst/>
          </a:prstGeom>
        </p:spPr>
        <p:txBody>
          <a:bodyPr vert="horz" wrap="square" lIns="0" tIns="53975" rIns="0" bIns="0" rtlCol="0" anchor="ctr">
            <a:spAutoFit/>
          </a:bodyPr>
          <a:lstStyle/>
          <a:p>
            <a:pPr marL="260350" marR="17145" indent="-228600">
              <a:lnSpc>
                <a:spcPts val="2590"/>
              </a:lnSpc>
              <a:spcBef>
                <a:spcPts val="425"/>
              </a:spcBef>
              <a:buChar char="•"/>
              <a:tabLst>
                <a:tab pos="260985" algn="l"/>
                <a:tab pos="1365250" algn="l"/>
                <a:tab pos="464439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Background: State has old landfills that require maintenance and/or 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closure.</a:t>
            </a:r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Some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are orphaned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sites.</a:t>
            </a:r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Differential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settlement is  occurring at older sites (pre-1990 engineering).</a:t>
            </a:r>
          </a:p>
          <a:p>
            <a:pPr marL="260350" marR="118110" indent="-228600">
              <a:lnSpc>
                <a:spcPts val="2590"/>
              </a:lnSpc>
              <a:spcBef>
                <a:spcPts val="1015"/>
              </a:spcBef>
              <a:buChar char="•"/>
              <a:tabLst>
                <a:tab pos="260985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Traditional cap maintenance in NJ would use clean soil to complete  the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cap</a:t>
            </a:r>
            <a:endParaRPr lang="en-US" dirty="0" smtClean="0">
              <a:latin typeface="Work Sans" charset="0"/>
              <a:ea typeface="Work Sans" charset="0"/>
              <a:cs typeface="Work Sans" charset="0"/>
            </a:endParaRPr>
          </a:p>
          <a:p>
            <a:pPr marL="260350" marR="118110" indent="-228600">
              <a:lnSpc>
                <a:spcPts val="2590"/>
              </a:lnSpc>
              <a:spcBef>
                <a:spcPts val="1015"/>
              </a:spcBef>
              <a:buChar char="•"/>
              <a:tabLst>
                <a:tab pos="260985" algn="l"/>
              </a:tabLst>
            </a:pP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Alternative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acceptance fill allows a  site to use impacted material as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grading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fill to address  settlement/low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spots.</a:t>
            </a:r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Allows redevelopment.</a:t>
            </a:r>
            <a:endParaRPr lang="en-US" dirty="0" smtClean="0">
              <a:latin typeface="Work Sans" charset="0"/>
              <a:ea typeface="Work Sans" charset="0"/>
              <a:cs typeface="Work Sans" charset="0"/>
            </a:endParaRPr>
          </a:p>
          <a:p>
            <a:pPr marL="260350" marR="118110" indent="-228600">
              <a:lnSpc>
                <a:spcPts val="2590"/>
              </a:lnSpc>
              <a:spcBef>
                <a:spcPts val="1015"/>
              </a:spcBef>
              <a:buChar char="•"/>
              <a:tabLst>
                <a:tab pos="260985" algn="l"/>
              </a:tabLst>
            </a:pP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These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sites can take soils with  elevated levels of Arsenic (&lt;100  ppm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),</a:t>
            </a:r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Lead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(&lt;1000 ppm)&lt; </a:t>
            </a:r>
            <a:r>
              <a:rPr dirty="0" smtClean="0">
                <a:latin typeface="Work Sans" charset="0"/>
                <a:ea typeface="Work Sans" charset="0"/>
                <a:cs typeface="Work Sans" charset="0"/>
              </a:rPr>
              <a:t>and</a:t>
            </a:r>
            <a:r>
              <a:rPr lang="en-US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 smtClean="0">
                <a:uFill>
                  <a:solidFill>
                    <a:srgbClr val="1B5595"/>
                  </a:solidFill>
                </a:uFill>
                <a:latin typeface="Work Sans" charset="0"/>
                <a:ea typeface="Work Sans" charset="0"/>
                <a:cs typeface="Work Sans" charset="0"/>
              </a:rPr>
              <a:t>PCBs  </a:t>
            </a:r>
            <a:r>
              <a:rPr dirty="0">
                <a:uFill>
                  <a:solidFill>
                    <a:srgbClr val="1B5595"/>
                  </a:solidFill>
                </a:uFill>
                <a:latin typeface="Work Sans" charset="0"/>
                <a:ea typeface="Work Sans" charset="0"/>
                <a:cs typeface="Work Sans" charset="0"/>
              </a:rPr>
              <a:t>(&lt;10 ppm</a:t>
            </a:r>
            <a:r>
              <a:rPr dirty="0" smtClean="0">
                <a:uFill>
                  <a:solidFill>
                    <a:srgbClr val="1B5595"/>
                  </a:solidFill>
                </a:uFill>
                <a:latin typeface="Work Sans" charset="0"/>
                <a:ea typeface="Work Sans" charset="0"/>
                <a:cs typeface="Work Sans" charset="0"/>
              </a:rPr>
              <a:t>).</a:t>
            </a:r>
            <a:endParaRPr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181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19200" y="422204"/>
            <a:ext cx="712470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u="none" dirty="0">
                <a:solidFill>
                  <a:schemeClr val="accent3"/>
                </a:solidFill>
              </a:rPr>
              <a:t>Example 3 - MSE Wall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36791" y="2682253"/>
            <a:ext cx="4331208" cy="3482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4912" y="2880361"/>
            <a:ext cx="3779519" cy="2887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3389" y="2878836"/>
            <a:ext cx="3782695" cy="2891155"/>
          </a:xfrm>
          <a:custGeom>
            <a:avLst/>
            <a:gdLst/>
            <a:ahLst/>
            <a:cxnLst/>
            <a:rect l="l" t="t" r="r" b="b"/>
            <a:pathLst>
              <a:path w="3782695" h="2891154">
                <a:moveTo>
                  <a:pt x="0" y="0"/>
                </a:moveTo>
                <a:lnTo>
                  <a:pt x="3782567" y="0"/>
                </a:lnTo>
                <a:lnTo>
                  <a:pt x="3782567" y="2891028"/>
                </a:lnTo>
                <a:lnTo>
                  <a:pt x="0" y="2891028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19200" y="1182753"/>
            <a:ext cx="8648700" cy="3945952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22580" marR="459105" indent="-228600">
              <a:spcBef>
                <a:spcPts val="470"/>
              </a:spcBef>
              <a:buChar char="•"/>
              <a:tabLst>
                <a:tab pos="323215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Mechanically Stabilized Earth (MSE) Wall uses granular  fill and geosynthetics to create near vertical wall</a:t>
            </a:r>
          </a:p>
          <a:p>
            <a:pPr marL="322580" marR="937894" indent="-228600">
              <a:spcBef>
                <a:spcPts val="994"/>
              </a:spcBef>
              <a:buChar char="•"/>
              <a:tabLst>
                <a:tab pos="323215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Contaminated soils are being uses as the fill to help  construct the walls</a:t>
            </a:r>
          </a:p>
          <a:p>
            <a:pPr marL="316230" marR="4011295" indent="-287020">
              <a:spcBef>
                <a:spcPts val="505"/>
              </a:spcBef>
              <a:buChar char="•"/>
              <a:tabLst>
                <a:tab pos="316230" algn="l"/>
                <a:tab pos="316865" algn="l"/>
                <a:tab pos="2699385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For this project, the MSE Wall  was constructed with  contaminated soil, incinerator  ash and fly </a:t>
            </a:r>
            <a:r>
              <a:rPr sz="2000" dirty="0" smtClean="0">
                <a:latin typeface="Work Sans" charset="0"/>
                <a:ea typeface="Work Sans" charset="0"/>
                <a:cs typeface="Work Sans" charset="0"/>
              </a:rPr>
              <a:t>ash.</a:t>
            </a:r>
            <a:r>
              <a:rPr lang="en-US" sz="2000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000" dirty="0" smtClean="0">
                <a:latin typeface="Work Sans" charset="0"/>
                <a:ea typeface="Work Sans" charset="0"/>
                <a:cs typeface="Work Sans" charset="0"/>
              </a:rPr>
              <a:t>The  </a:t>
            </a:r>
            <a:r>
              <a:rPr sz="2000" dirty="0">
                <a:latin typeface="Work Sans" charset="0"/>
                <a:ea typeface="Work Sans" charset="0"/>
                <a:cs typeface="Work Sans" charset="0"/>
              </a:rPr>
              <a:t>contaminated materials are  completely encapsulated,  allowing elevated levels of </a:t>
            </a:r>
            <a:r>
              <a:rPr sz="2000" dirty="0" smtClean="0">
                <a:latin typeface="Work Sans" charset="0"/>
                <a:ea typeface="Work Sans" charset="0"/>
                <a:cs typeface="Work Sans" charset="0"/>
              </a:rPr>
              <a:t>all</a:t>
            </a:r>
            <a:r>
              <a:rPr lang="en-US" sz="2000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lang="en-US" sz="2000" dirty="0">
                <a:uFill>
                  <a:solidFill>
                    <a:srgbClr val="1B5595"/>
                  </a:solidFill>
                </a:uFill>
                <a:latin typeface="Work Sans" charset="0"/>
                <a:ea typeface="Work Sans" charset="0"/>
                <a:cs typeface="Work Sans" charset="0"/>
              </a:rPr>
              <a:t>metals, VOCs, SVOCS</a:t>
            </a:r>
            <a:endParaRPr sz="2000"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55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19200" y="438952"/>
            <a:ext cx="755650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u="none" dirty="0">
                <a:solidFill>
                  <a:schemeClr val="accent3"/>
                </a:solidFill>
              </a:rPr>
              <a:t>Example 3 - MSE Wall (cont.)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1175480"/>
            <a:ext cx="8265795" cy="1214435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Inherent benefit for the use of MSE Wall for this project  is increased airspace/disposal volume</a:t>
            </a:r>
          </a:p>
          <a:p>
            <a:pPr marL="241300" indent="-228600"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sz="2000" dirty="0">
                <a:latin typeface="Work Sans" charset="0"/>
                <a:ea typeface="Work Sans" charset="0"/>
                <a:cs typeface="Work Sans" charset="0"/>
              </a:rPr>
              <a:t>Granular materials are best for this type of application</a:t>
            </a:r>
          </a:p>
        </p:txBody>
      </p:sp>
      <p:sp>
        <p:nvSpPr>
          <p:cNvPr id="6" name="object 6"/>
          <p:cNvSpPr/>
          <p:nvPr/>
        </p:nvSpPr>
        <p:spPr>
          <a:xfrm>
            <a:off x="2602453" y="2578607"/>
            <a:ext cx="6725950" cy="36381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18389" y="5223346"/>
            <a:ext cx="180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60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229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19200" y="415409"/>
            <a:ext cx="10477500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u="none" dirty="0">
                <a:solidFill>
                  <a:schemeClr val="accent3"/>
                </a:solidFill>
              </a:rPr>
              <a:t>Summary on Dealing with These Materials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19200" y="1185391"/>
            <a:ext cx="8407400" cy="1776767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1300" indent="-228600">
              <a:spcBef>
                <a:spcPts val="434"/>
              </a:spcBef>
              <a:buChar char="•"/>
              <a:tabLst>
                <a:tab pos="241300" algn="l"/>
              </a:tabLst>
            </a:pPr>
            <a:r>
              <a:rPr sz="2000" spc="-225" dirty="0">
                <a:latin typeface="Work Sans" charset="0"/>
                <a:ea typeface="Work Sans" charset="0"/>
                <a:cs typeface="Work Sans" charset="0"/>
              </a:rPr>
              <a:t>Talk </a:t>
            </a:r>
            <a:r>
              <a:rPr sz="2000" spc="25" dirty="0">
                <a:latin typeface="Work Sans" charset="0"/>
                <a:ea typeface="Work Sans" charset="0"/>
                <a:cs typeface="Work Sans" charset="0"/>
              </a:rPr>
              <a:t>to </a:t>
            </a:r>
            <a:r>
              <a:rPr sz="2000" spc="-130" dirty="0">
                <a:latin typeface="Work Sans" charset="0"/>
                <a:ea typeface="Work Sans" charset="0"/>
                <a:cs typeface="Work Sans" charset="0"/>
              </a:rPr>
              <a:t>brokers </a:t>
            </a:r>
            <a:r>
              <a:rPr sz="2000" spc="-95" dirty="0">
                <a:latin typeface="Work Sans" charset="0"/>
                <a:ea typeface="Work Sans" charset="0"/>
                <a:cs typeface="Work Sans" charset="0"/>
              </a:rPr>
              <a:t>early </a:t>
            </a:r>
            <a:r>
              <a:rPr sz="2000" spc="-40" dirty="0">
                <a:latin typeface="Work Sans" charset="0"/>
                <a:ea typeface="Work Sans" charset="0"/>
                <a:cs typeface="Work Sans" charset="0"/>
              </a:rPr>
              <a:t>in</a:t>
            </a:r>
            <a:r>
              <a:rPr sz="2000" spc="-30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000" spc="-170" dirty="0">
                <a:latin typeface="Work Sans" charset="0"/>
                <a:ea typeface="Work Sans" charset="0"/>
                <a:cs typeface="Work Sans" charset="0"/>
              </a:rPr>
              <a:t>process</a:t>
            </a:r>
            <a:endParaRPr sz="20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z="2000" spc="-125" dirty="0">
                <a:latin typeface="Work Sans" charset="0"/>
                <a:ea typeface="Work Sans" charset="0"/>
                <a:cs typeface="Work Sans" charset="0"/>
              </a:rPr>
              <a:t>Understand </a:t>
            </a:r>
            <a:r>
              <a:rPr sz="2000" spc="-55" dirty="0">
                <a:latin typeface="Work Sans" charset="0"/>
                <a:ea typeface="Work Sans" charset="0"/>
                <a:cs typeface="Work Sans" charset="0"/>
              </a:rPr>
              <a:t>whether </a:t>
            </a:r>
            <a:r>
              <a:rPr sz="2000" spc="-135" dirty="0">
                <a:latin typeface="Work Sans" charset="0"/>
                <a:ea typeface="Work Sans" charset="0"/>
                <a:cs typeface="Work Sans" charset="0"/>
              </a:rPr>
              <a:t>waste </a:t>
            </a:r>
            <a:r>
              <a:rPr sz="2000" spc="-150" dirty="0">
                <a:latin typeface="Work Sans" charset="0"/>
                <a:ea typeface="Work Sans" charset="0"/>
                <a:cs typeface="Work Sans" charset="0"/>
              </a:rPr>
              <a:t>is </a:t>
            </a:r>
            <a:r>
              <a:rPr sz="2000" spc="-85" dirty="0">
                <a:latin typeface="Work Sans" charset="0"/>
                <a:ea typeface="Work Sans" charset="0"/>
                <a:cs typeface="Work Sans" charset="0"/>
              </a:rPr>
              <a:t>recurring </a:t>
            </a:r>
            <a:r>
              <a:rPr sz="2000" spc="-25" dirty="0">
                <a:latin typeface="Work Sans" charset="0"/>
                <a:ea typeface="Work Sans" charset="0"/>
                <a:cs typeface="Work Sans" charset="0"/>
              </a:rPr>
              <a:t>or</a:t>
            </a:r>
            <a:r>
              <a:rPr sz="2000" spc="-19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000" spc="-10" dirty="0">
                <a:latin typeface="Work Sans" charset="0"/>
                <a:ea typeface="Work Sans" charset="0"/>
                <a:cs typeface="Work Sans" charset="0"/>
              </a:rPr>
              <a:t>not</a:t>
            </a:r>
            <a:endParaRPr sz="20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z="2000" spc="-125" dirty="0">
                <a:latin typeface="Work Sans" charset="0"/>
                <a:ea typeface="Work Sans" charset="0"/>
                <a:cs typeface="Work Sans" charset="0"/>
              </a:rPr>
              <a:t>Understand </a:t>
            </a:r>
            <a:r>
              <a:rPr sz="2000" spc="-40" dirty="0">
                <a:latin typeface="Work Sans" charset="0"/>
                <a:ea typeface="Work Sans" charset="0"/>
                <a:cs typeface="Work Sans" charset="0"/>
              </a:rPr>
              <a:t>the </a:t>
            </a:r>
            <a:r>
              <a:rPr sz="2000" spc="-105" dirty="0">
                <a:latin typeface="Work Sans" charset="0"/>
                <a:ea typeface="Work Sans" charset="0"/>
                <a:cs typeface="Work Sans" charset="0"/>
              </a:rPr>
              <a:t>volume </a:t>
            </a:r>
            <a:r>
              <a:rPr sz="2000" spc="25" dirty="0">
                <a:latin typeface="Work Sans" charset="0"/>
                <a:ea typeface="Work Sans" charset="0"/>
                <a:cs typeface="Work Sans" charset="0"/>
              </a:rPr>
              <a:t>to </a:t>
            </a:r>
            <a:r>
              <a:rPr sz="2000" spc="-70" dirty="0">
                <a:latin typeface="Work Sans" charset="0"/>
                <a:ea typeface="Work Sans" charset="0"/>
                <a:cs typeface="Work Sans" charset="0"/>
              </a:rPr>
              <a:t>material </a:t>
            </a:r>
            <a:r>
              <a:rPr sz="2000" spc="-120" dirty="0">
                <a:latin typeface="Work Sans" charset="0"/>
                <a:ea typeface="Work Sans" charset="0"/>
                <a:cs typeface="Work Sans" charset="0"/>
              </a:rPr>
              <a:t>you</a:t>
            </a:r>
            <a:r>
              <a:rPr sz="2000" spc="-46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000" spc="-120" dirty="0">
                <a:latin typeface="Work Sans" charset="0"/>
                <a:ea typeface="Work Sans" charset="0"/>
                <a:cs typeface="Work Sans" charset="0"/>
              </a:rPr>
              <a:t>expect</a:t>
            </a:r>
            <a:endParaRPr sz="20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z="2000" spc="-155" dirty="0">
                <a:latin typeface="Work Sans" charset="0"/>
                <a:ea typeface="Work Sans" charset="0"/>
                <a:cs typeface="Work Sans" charset="0"/>
              </a:rPr>
              <a:t>Characterize</a:t>
            </a:r>
            <a:r>
              <a:rPr sz="2000" spc="-16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000" spc="-135" dirty="0">
                <a:latin typeface="Work Sans" charset="0"/>
                <a:ea typeface="Work Sans" charset="0"/>
                <a:cs typeface="Work Sans" charset="0"/>
              </a:rPr>
              <a:t>waste</a:t>
            </a:r>
            <a:endParaRPr sz="2000" dirty="0">
              <a:latin typeface="Work Sans" charset="0"/>
              <a:ea typeface="Work Sans" charset="0"/>
              <a:cs typeface="Work Sans" charset="0"/>
            </a:endParaRPr>
          </a:p>
          <a:p>
            <a:pPr marL="241300" marR="17780" indent="-228600">
              <a:lnSpc>
                <a:spcPct val="80000"/>
              </a:lnSpc>
              <a:spcBef>
                <a:spcPts val="1005"/>
              </a:spcBef>
              <a:buChar char="•"/>
              <a:tabLst>
                <a:tab pos="241300" algn="l"/>
              </a:tabLst>
            </a:pPr>
            <a:r>
              <a:rPr sz="2000" spc="-170" dirty="0">
                <a:latin typeface="Work Sans" charset="0"/>
                <a:ea typeface="Work Sans" charset="0"/>
                <a:cs typeface="Work Sans" charset="0"/>
              </a:rPr>
              <a:t>Look </a:t>
            </a:r>
            <a:r>
              <a:rPr sz="2000" spc="-40" dirty="0">
                <a:latin typeface="Work Sans" charset="0"/>
                <a:ea typeface="Work Sans" charset="0"/>
                <a:cs typeface="Work Sans" charset="0"/>
              </a:rPr>
              <a:t>at different </a:t>
            </a:r>
            <a:r>
              <a:rPr sz="2000" spc="-100" dirty="0">
                <a:latin typeface="Work Sans" charset="0"/>
                <a:ea typeface="Work Sans" charset="0"/>
                <a:cs typeface="Work Sans" charset="0"/>
              </a:rPr>
              <a:t>state </a:t>
            </a:r>
            <a:r>
              <a:rPr sz="2000" spc="-130" dirty="0">
                <a:latin typeface="Work Sans" charset="0"/>
                <a:ea typeface="Work Sans" charset="0"/>
                <a:cs typeface="Work Sans" charset="0"/>
              </a:rPr>
              <a:t>programs, </a:t>
            </a:r>
            <a:r>
              <a:rPr sz="2000" spc="-65" dirty="0">
                <a:latin typeface="Work Sans" charset="0"/>
                <a:ea typeface="Work Sans" charset="0"/>
                <a:cs typeface="Work Sans" charset="0"/>
              </a:rPr>
              <a:t>they </a:t>
            </a:r>
            <a:r>
              <a:rPr sz="2000" spc="-185" dirty="0">
                <a:latin typeface="Work Sans" charset="0"/>
                <a:ea typeface="Work Sans" charset="0"/>
                <a:cs typeface="Work Sans" charset="0"/>
              </a:rPr>
              <a:t>can</a:t>
            </a:r>
            <a:r>
              <a:rPr sz="2000" spc="-45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000" spc="-125" dirty="0">
                <a:latin typeface="Work Sans" charset="0"/>
                <a:ea typeface="Work Sans" charset="0"/>
                <a:cs typeface="Work Sans" charset="0"/>
              </a:rPr>
              <a:t>vary  considerably</a:t>
            </a:r>
            <a:endParaRPr sz="2000"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1219200" y="393065"/>
            <a:ext cx="10444988" cy="1120178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dirty="0" smtClean="0">
                <a:solidFill>
                  <a:schemeClr val="accent3"/>
                </a:solidFill>
                <a:latin typeface="Bitter" charset="0"/>
                <a:ea typeface="Bitter" charset="0"/>
                <a:cs typeface="Bitter" charset="0"/>
              </a:rPr>
              <a:t>Thank </a:t>
            </a:r>
            <a:r>
              <a:rPr lang="en-US" sz="3600" dirty="0">
                <a:solidFill>
                  <a:schemeClr val="accent3"/>
                </a:solidFill>
                <a:latin typeface="Bitter" charset="0"/>
                <a:ea typeface="Bitter" charset="0"/>
                <a:cs typeface="Bitter" charset="0"/>
              </a:rPr>
              <a:t>you for your time and </a:t>
            </a:r>
            <a:r>
              <a:rPr lang="en-US" sz="3600" dirty="0" smtClean="0">
                <a:solidFill>
                  <a:schemeClr val="accent3"/>
                </a:solidFill>
                <a:latin typeface="Bitter" charset="0"/>
                <a:ea typeface="Bitter" charset="0"/>
                <a:cs typeface="Bitter" charset="0"/>
              </a:rPr>
              <a:t>attention!</a:t>
            </a:r>
            <a:br>
              <a:rPr lang="en-US" sz="3600" dirty="0" smtClean="0">
                <a:solidFill>
                  <a:schemeClr val="accent3"/>
                </a:solidFill>
                <a:latin typeface="Bitter" charset="0"/>
                <a:ea typeface="Bitter" charset="0"/>
                <a:cs typeface="Bitter" charset="0"/>
              </a:rPr>
            </a:br>
            <a:r>
              <a:rPr lang="en-US" sz="3600" dirty="0" smtClean="0">
                <a:solidFill>
                  <a:schemeClr val="accent3"/>
                </a:solidFill>
                <a:latin typeface="Bitter" charset="0"/>
                <a:ea typeface="Bitter" charset="0"/>
                <a:cs typeface="Bitter" charset="0"/>
              </a:rPr>
              <a:t>Questions?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00012" y="3537902"/>
            <a:ext cx="3115055" cy="989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6312" y="3429000"/>
            <a:ext cx="3331463" cy="903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1219200" y="1732457"/>
            <a:ext cx="330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Chris Reitman</a:t>
            </a:r>
          </a:p>
          <a:p>
            <a:endParaRPr lang="en-US" dirty="0" smtClean="0">
              <a:latin typeface="Work Sans" charset="0"/>
              <a:ea typeface="Work Sans" charset="0"/>
              <a:cs typeface="Work Sans" charset="0"/>
            </a:endParaRPr>
          </a:p>
          <a:p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Veronica Foster </a:t>
            </a:r>
          </a:p>
          <a:p>
            <a:endParaRPr lang="en-US" dirty="0" smtClean="0">
              <a:latin typeface="Work Sans" charset="0"/>
              <a:ea typeface="Work Sans" charset="0"/>
              <a:cs typeface="Work Sans" charset="0"/>
            </a:endParaRPr>
          </a:p>
          <a:p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Rick </a:t>
            </a:r>
            <a:r>
              <a:rPr lang="en-US" dirty="0" err="1" smtClean="0">
                <a:latin typeface="Work Sans" charset="0"/>
                <a:ea typeface="Work Sans" charset="0"/>
                <a:cs typeface="Work Sans" charset="0"/>
              </a:rPr>
              <a:t>Shoyer</a:t>
            </a:r>
            <a:endParaRPr lang="en-US"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0012" y="1732457"/>
            <a:ext cx="2247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Al </a:t>
            </a:r>
            <a:r>
              <a:rPr lang="en-US" dirty="0" err="1" smtClean="0">
                <a:latin typeface="Work Sans" charset="0"/>
                <a:ea typeface="Work Sans" charset="0"/>
                <a:cs typeface="Work Sans" charset="0"/>
              </a:rPr>
              <a:t>Silkrowski</a:t>
            </a:r>
            <a:endParaRPr lang="en-US" dirty="0" smtClean="0">
              <a:latin typeface="Work Sans" charset="0"/>
              <a:ea typeface="Work Sans" charset="0"/>
              <a:cs typeface="Work Sans" charset="0"/>
            </a:endParaRPr>
          </a:p>
          <a:p>
            <a:endParaRPr lang="en-US" dirty="0">
              <a:latin typeface="Work Sans" charset="0"/>
              <a:ea typeface="Work Sans" charset="0"/>
              <a:cs typeface="Work Sans" charset="0"/>
            </a:endParaRPr>
          </a:p>
          <a:p>
            <a:r>
              <a:rPr lang="en-US" dirty="0" smtClean="0">
                <a:latin typeface="Work Sans" charset="0"/>
                <a:ea typeface="Work Sans" charset="0"/>
                <a:cs typeface="Work Sans" charset="0"/>
              </a:rPr>
              <a:t>Tim </a:t>
            </a:r>
            <a:r>
              <a:rPr lang="en-US" dirty="0" err="1" smtClean="0">
                <a:latin typeface="Work Sans" charset="0"/>
                <a:ea typeface="Work Sans" charset="0"/>
                <a:cs typeface="Work Sans" charset="0"/>
              </a:rPr>
              <a:t>Fogerty</a:t>
            </a:r>
            <a:endParaRPr lang="en-US"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80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445724"/>
            <a:ext cx="86487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spc="-170" dirty="0">
                <a:solidFill>
                  <a:schemeClr val="accent3"/>
                </a:solidFill>
              </a:rPr>
              <a:t> </a:t>
            </a:r>
            <a:r>
              <a:rPr sz="3600" spc="-340" dirty="0">
                <a:solidFill>
                  <a:schemeClr val="accent3"/>
                </a:solidFill>
              </a:rPr>
              <a:t>Agenda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204913"/>
            <a:ext cx="7631430" cy="27635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z="2400" spc="-165" dirty="0">
                <a:latin typeface="Work Sans" charset="0"/>
                <a:ea typeface="Work Sans" charset="0"/>
                <a:cs typeface="Work Sans" charset="0"/>
              </a:rPr>
              <a:t>Soil</a:t>
            </a:r>
            <a:r>
              <a:rPr sz="2400" spc="-14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400" spc="-210" dirty="0">
                <a:latin typeface="Work Sans" charset="0"/>
                <a:ea typeface="Work Sans" charset="0"/>
                <a:cs typeface="Work Sans" charset="0"/>
              </a:rPr>
              <a:t>Sources</a:t>
            </a:r>
            <a:endParaRPr sz="24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z="2400" spc="-120" dirty="0">
                <a:latin typeface="Work Sans" charset="0"/>
                <a:ea typeface="Work Sans" charset="0"/>
                <a:cs typeface="Work Sans" charset="0"/>
              </a:rPr>
              <a:t>Conventional </a:t>
            </a:r>
            <a:r>
              <a:rPr sz="2400" spc="-135" dirty="0">
                <a:latin typeface="Work Sans" charset="0"/>
                <a:ea typeface="Work Sans" charset="0"/>
                <a:cs typeface="Work Sans" charset="0"/>
              </a:rPr>
              <a:t>and </a:t>
            </a:r>
            <a:r>
              <a:rPr sz="2400" spc="-105" dirty="0">
                <a:latin typeface="Work Sans" charset="0"/>
                <a:ea typeface="Work Sans" charset="0"/>
                <a:cs typeface="Work Sans" charset="0"/>
              </a:rPr>
              <a:t>Unconventional </a:t>
            </a:r>
            <a:r>
              <a:rPr sz="2400" spc="-165" dirty="0">
                <a:latin typeface="Work Sans" charset="0"/>
                <a:ea typeface="Work Sans" charset="0"/>
                <a:cs typeface="Work Sans" charset="0"/>
              </a:rPr>
              <a:t>Disposal </a:t>
            </a:r>
            <a:r>
              <a:rPr sz="2400" spc="-110" dirty="0">
                <a:latin typeface="Work Sans" charset="0"/>
                <a:ea typeface="Work Sans" charset="0"/>
                <a:cs typeface="Work Sans" charset="0"/>
              </a:rPr>
              <a:t>Options</a:t>
            </a:r>
            <a:endParaRPr sz="24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400" spc="-370" dirty="0">
                <a:latin typeface="Work Sans" charset="0"/>
                <a:ea typeface="Work Sans" charset="0"/>
                <a:cs typeface="Work Sans" charset="0"/>
              </a:rPr>
              <a:t>NJ </a:t>
            </a:r>
            <a:r>
              <a:rPr sz="2400" spc="-70" dirty="0">
                <a:latin typeface="Work Sans" charset="0"/>
                <a:ea typeface="Work Sans" charset="0"/>
                <a:cs typeface="Work Sans" charset="0"/>
              </a:rPr>
              <a:t>Alternative </a:t>
            </a:r>
            <a:r>
              <a:rPr sz="2400" spc="-100" dirty="0">
                <a:latin typeface="Work Sans" charset="0"/>
                <a:ea typeface="Work Sans" charset="0"/>
                <a:cs typeface="Work Sans" charset="0"/>
              </a:rPr>
              <a:t>Fill</a:t>
            </a:r>
            <a:r>
              <a:rPr sz="2400" spc="-39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400" spc="-135" dirty="0">
                <a:latin typeface="Work Sans" charset="0"/>
                <a:ea typeface="Work Sans" charset="0"/>
                <a:cs typeface="Work Sans" charset="0"/>
              </a:rPr>
              <a:t>Requirements</a:t>
            </a:r>
            <a:endParaRPr sz="24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400" spc="-114" dirty="0">
                <a:latin typeface="Work Sans" charset="0"/>
                <a:ea typeface="Work Sans" charset="0"/>
                <a:cs typeface="Work Sans" charset="0"/>
              </a:rPr>
              <a:t>Beneficial </a:t>
            </a:r>
            <a:r>
              <a:rPr sz="2400" spc="-235" dirty="0">
                <a:latin typeface="Work Sans" charset="0"/>
                <a:ea typeface="Work Sans" charset="0"/>
                <a:cs typeface="Work Sans" charset="0"/>
              </a:rPr>
              <a:t>Use</a:t>
            </a:r>
            <a:r>
              <a:rPr sz="2400" spc="-19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400" spc="-90" dirty="0">
                <a:latin typeface="Work Sans" charset="0"/>
                <a:ea typeface="Work Sans" charset="0"/>
                <a:cs typeface="Work Sans" charset="0"/>
              </a:rPr>
              <a:t>Alternatives</a:t>
            </a:r>
            <a:endParaRPr sz="24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sz="2400" spc="-120" dirty="0">
                <a:latin typeface="Work Sans" charset="0"/>
                <a:ea typeface="Work Sans" charset="0"/>
                <a:cs typeface="Work Sans" charset="0"/>
              </a:rPr>
              <a:t>Understanding </a:t>
            </a:r>
            <a:r>
              <a:rPr sz="2400" spc="-180" dirty="0">
                <a:latin typeface="Work Sans" charset="0"/>
                <a:ea typeface="Work Sans" charset="0"/>
                <a:cs typeface="Work Sans" charset="0"/>
              </a:rPr>
              <a:t>Best</a:t>
            </a:r>
            <a:r>
              <a:rPr sz="2400" spc="-9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400" spc="-90" dirty="0">
                <a:latin typeface="Work Sans" charset="0"/>
                <a:ea typeface="Work Sans" charset="0"/>
                <a:cs typeface="Work Sans" charset="0"/>
              </a:rPr>
              <a:t>Alternatives</a:t>
            </a:r>
            <a:endParaRPr sz="2400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400" spc="-80" dirty="0">
                <a:latin typeface="Work Sans" charset="0"/>
                <a:ea typeface="Work Sans" charset="0"/>
                <a:cs typeface="Work Sans" charset="0"/>
              </a:rPr>
              <a:t>Further </a:t>
            </a:r>
            <a:r>
              <a:rPr sz="2400" spc="-55" dirty="0">
                <a:latin typeface="Work Sans" charset="0"/>
                <a:ea typeface="Work Sans" charset="0"/>
                <a:cs typeface="Work Sans" charset="0"/>
              </a:rPr>
              <a:t>Information </a:t>
            </a:r>
            <a:r>
              <a:rPr sz="2400" spc="-90" dirty="0">
                <a:latin typeface="Work Sans" charset="0"/>
                <a:ea typeface="Work Sans" charset="0"/>
                <a:cs typeface="Work Sans" charset="0"/>
              </a:rPr>
              <a:t>on </a:t>
            </a:r>
            <a:r>
              <a:rPr sz="2400" spc="-155" dirty="0">
                <a:latin typeface="Work Sans" charset="0"/>
                <a:ea typeface="Work Sans" charset="0"/>
                <a:cs typeface="Work Sans" charset="0"/>
              </a:rPr>
              <a:t>Site </a:t>
            </a:r>
            <a:r>
              <a:rPr sz="2400" spc="-150" dirty="0">
                <a:latin typeface="Work Sans" charset="0"/>
                <a:ea typeface="Work Sans" charset="0"/>
                <a:cs typeface="Work Sans" charset="0"/>
              </a:rPr>
              <a:t>Specific</a:t>
            </a:r>
            <a:r>
              <a:rPr sz="2400" spc="-27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z="2400" spc="-114" dirty="0">
                <a:latin typeface="Work Sans" charset="0"/>
                <a:ea typeface="Work Sans" charset="0"/>
                <a:cs typeface="Work Sans" charset="0"/>
              </a:rPr>
              <a:t>Conditions</a:t>
            </a:r>
            <a:endParaRPr sz="2400"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79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9200" y="381000"/>
            <a:ext cx="8757134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pc="-370" dirty="0"/>
              <a:t> </a:t>
            </a:r>
            <a:r>
              <a:rPr spc="-295" dirty="0"/>
              <a:t>Soil </a:t>
            </a:r>
            <a:r>
              <a:rPr spc="-254" dirty="0"/>
              <a:t>and </a:t>
            </a:r>
            <a:r>
              <a:rPr spc="-320" dirty="0" smtClean="0"/>
              <a:t>Waste</a:t>
            </a:r>
            <a:r>
              <a:rPr lang="en-US" spc="-459" dirty="0"/>
              <a:t> </a:t>
            </a:r>
            <a:r>
              <a:rPr spc="-370" dirty="0" smtClean="0"/>
              <a:t>Sources</a:t>
            </a:r>
            <a:endParaRPr spc="-370" dirty="0"/>
          </a:p>
        </p:txBody>
      </p:sp>
      <p:sp>
        <p:nvSpPr>
          <p:cNvPr id="4" name="object 4"/>
          <p:cNvSpPr txBox="1"/>
          <p:nvPr/>
        </p:nvSpPr>
        <p:spPr>
          <a:xfrm>
            <a:off x="1349947" y="1196339"/>
            <a:ext cx="5088953" cy="3409267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indent="-228600">
              <a:spcBef>
                <a:spcPts val="425"/>
              </a:spcBef>
              <a:buChar char="•"/>
              <a:tabLst>
                <a:tab pos="241300" algn="l"/>
              </a:tabLst>
            </a:pPr>
            <a:r>
              <a:rPr spc="-165" dirty="0">
                <a:latin typeface="Work Sans" charset="0"/>
                <a:ea typeface="Work Sans" charset="0"/>
                <a:cs typeface="Work Sans" charset="0"/>
              </a:rPr>
              <a:t>Spills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spc="-65" dirty="0">
                <a:latin typeface="Work Sans" charset="0"/>
                <a:ea typeface="Work Sans" charset="0"/>
                <a:cs typeface="Work Sans" charset="0"/>
              </a:rPr>
              <a:t>Demolition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40"/>
              </a:spcBef>
              <a:buChar char="•"/>
              <a:tabLst>
                <a:tab pos="241300" algn="l"/>
              </a:tabLst>
            </a:pPr>
            <a:r>
              <a:rPr spc="-180" dirty="0">
                <a:latin typeface="Work Sans" charset="0"/>
                <a:ea typeface="Work Sans" charset="0"/>
                <a:cs typeface="Work Sans" charset="0"/>
              </a:rPr>
              <a:t>Small 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waste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streams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0"/>
              </a:spcBef>
              <a:buChar char="•"/>
              <a:tabLst>
                <a:tab pos="241300" algn="l"/>
              </a:tabLst>
            </a:pP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On-site </a:t>
            </a:r>
            <a:r>
              <a:rPr spc="-90" dirty="0">
                <a:latin typeface="Work Sans" charset="0"/>
                <a:ea typeface="Work Sans" charset="0"/>
                <a:cs typeface="Work Sans" charset="0"/>
              </a:rPr>
              <a:t>remedial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activities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On-site </a:t>
            </a:r>
            <a:r>
              <a:rPr spc="-155" dirty="0">
                <a:latin typeface="Work Sans" charset="0"/>
                <a:ea typeface="Work Sans" charset="0"/>
                <a:cs typeface="Work Sans" charset="0"/>
              </a:rPr>
              <a:t>excavations </a:t>
            </a:r>
            <a:r>
              <a:rPr spc="-40" dirty="0">
                <a:latin typeface="Work Sans" charset="0"/>
                <a:ea typeface="Work Sans" charset="0"/>
                <a:cs typeface="Work Sans" charset="0"/>
              </a:rPr>
              <a:t>in </a:t>
            </a:r>
            <a:r>
              <a:rPr spc="-90" dirty="0">
                <a:latin typeface="Work Sans" charset="0"/>
                <a:ea typeface="Work Sans" charset="0"/>
                <a:cs typeface="Work Sans" charset="0"/>
              </a:rPr>
              <a:t>industrialized</a:t>
            </a:r>
            <a:r>
              <a:rPr spc="-17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80" dirty="0">
                <a:latin typeface="Work Sans" charset="0"/>
                <a:ea typeface="Work Sans" charset="0"/>
                <a:cs typeface="Work Sans" charset="0"/>
              </a:rPr>
              <a:t>areas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35"/>
              </a:spcBef>
              <a:buChar char="•"/>
              <a:tabLst>
                <a:tab pos="241300" algn="l"/>
              </a:tabLst>
            </a:pPr>
            <a:r>
              <a:rPr spc="-100" dirty="0">
                <a:latin typeface="Work Sans" charset="0"/>
                <a:ea typeface="Work Sans" charset="0"/>
                <a:cs typeface="Work Sans" charset="0"/>
              </a:rPr>
              <a:t>Historical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Fills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5"/>
              </a:spcBef>
              <a:buChar char="•"/>
              <a:tabLst>
                <a:tab pos="241300" algn="l"/>
              </a:tabLst>
            </a:pPr>
            <a:r>
              <a:rPr spc="-170" dirty="0">
                <a:latin typeface="Work Sans" charset="0"/>
                <a:ea typeface="Work Sans" charset="0"/>
                <a:cs typeface="Work Sans" charset="0"/>
              </a:rPr>
              <a:t>Cleaning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out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industrial</a:t>
            </a:r>
            <a:r>
              <a:rPr spc="-17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75" dirty="0" smtClean="0">
                <a:latin typeface="Work Sans" charset="0"/>
                <a:ea typeface="Work Sans" charset="0"/>
                <a:cs typeface="Work Sans" charset="0"/>
              </a:rPr>
              <a:t>equipment</a:t>
            </a:r>
            <a:endParaRPr lang="en-US"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325"/>
              </a:spcBef>
              <a:buChar char="•"/>
              <a:tabLst>
                <a:tab pos="241300" algn="l"/>
              </a:tabLst>
            </a:pPr>
            <a:endParaRPr lang="en-US" spc="-114" dirty="0">
              <a:latin typeface="Work Sans" charset="0"/>
              <a:ea typeface="Work Sans" charset="0"/>
              <a:cs typeface="Work Sans" charset="0"/>
            </a:endParaRPr>
          </a:p>
          <a:p>
            <a:pPr marL="12700">
              <a:spcBef>
                <a:spcPts val="325"/>
              </a:spcBef>
              <a:tabLst>
                <a:tab pos="241300" algn="l"/>
              </a:tabLst>
            </a:pPr>
            <a:r>
              <a:rPr spc="-114" dirty="0" smtClean="0">
                <a:latin typeface="Work Sans" charset="0"/>
                <a:ea typeface="Work Sans" charset="0"/>
                <a:cs typeface="Work Sans" charset="0"/>
              </a:rPr>
              <a:t>May </a:t>
            </a: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be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generated </a:t>
            </a:r>
            <a:r>
              <a:rPr spc="-90" dirty="0">
                <a:latin typeface="Work Sans" charset="0"/>
                <a:ea typeface="Work Sans" charset="0"/>
                <a:cs typeface="Work Sans" charset="0"/>
              </a:rPr>
              <a:t>regularly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or </a:t>
            </a:r>
            <a:r>
              <a:rPr spc="-15" dirty="0" smtClean="0">
                <a:latin typeface="Work Sans" charset="0"/>
                <a:ea typeface="Work Sans" charset="0"/>
                <a:cs typeface="Work Sans" charset="0"/>
              </a:rPr>
              <a:t>intermittently</a:t>
            </a:r>
            <a:r>
              <a:rPr lang="en-US" spc="-15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5" dirty="0" smtClean="0">
                <a:latin typeface="Work Sans" charset="0"/>
                <a:ea typeface="Work Sans" charset="0"/>
                <a:cs typeface="Work Sans" charset="0"/>
              </a:rPr>
              <a:t>Volume </a:t>
            </a:r>
            <a:r>
              <a:rPr spc="-5" dirty="0">
                <a:latin typeface="Work Sans" charset="0"/>
                <a:ea typeface="Work Sans" charset="0"/>
                <a:cs typeface="Work Sans" charset="0"/>
              </a:rPr>
              <a:t>of </a:t>
            </a:r>
            <a:r>
              <a:rPr spc="-70" dirty="0">
                <a:latin typeface="Work Sans" charset="0"/>
                <a:ea typeface="Work Sans" charset="0"/>
                <a:cs typeface="Work Sans" charset="0"/>
              </a:rPr>
              <a:t>material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impacts </a:t>
            </a:r>
            <a:r>
              <a:rPr spc="-100" dirty="0">
                <a:latin typeface="Work Sans" charset="0"/>
                <a:ea typeface="Work Sans" charset="0"/>
                <a:cs typeface="Work Sans" charset="0"/>
              </a:rPr>
              <a:t>viable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alternative</a:t>
            </a:r>
            <a:r>
              <a:rPr spc="-38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0" dirty="0" smtClean="0">
                <a:latin typeface="Work Sans" charset="0"/>
                <a:ea typeface="Work Sans" charset="0"/>
                <a:cs typeface="Work Sans" charset="0"/>
              </a:rPr>
              <a:t>disposal</a:t>
            </a:r>
            <a:r>
              <a:rPr lang="en-US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75" dirty="0" smtClean="0">
                <a:latin typeface="Work Sans" charset="0"/>
                <a:ea typeface="Work Sans" charset="0"/>
                <a:cs typeface="Work Sans" charset="0"/>
              </a:rPr>
              <a:t>options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33845" y="1985773"/>
            <a:ext cx="4677155" cy="1443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dirty="0" smtClean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265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381000"/>
            <a:ext cx="86487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spc="-270" dirty="0">
                <a:solidFill>
                  <a:schemeClr val="accent3"/>
                </a:solidFill>
              </a:rPr>
              <a:t> </a:t>
            </a:r>
            <a:r>
              <a:rPr sz="3600" spc="-245" dirty="0">
                <a:solidFill>
                  <a:schemeClr val="accent3"/>
                </a:solidFill>
              </a:rPr>
              <a:t>Conventional </a:t>
            </a:r>
            <a:r>
              <a:rPr sz="3600" spc="-305" dirty="0">
                <a:solidFill>
                  <a:schemeClr val="accent3"/>
                </a:solidFill>
              </a:rPr>
              <a:t>Disposal</a:t>
            </a:r>
            <a:r>
              <a:rPr sz="3600" spc="-405" dirty="0">
                <a:solidFill>
                  <a:schemeClr val="accent3"/>
                </a:solidFill>
              </a:rPr>
              <a:t> </a:t>
            </a:r>
            <a:r>
              <a:rPr sz="3600" spc="-225" dirty="0">
                <a:solidFill>
                  <a:schemeClr val="accent3"/>
                </a:solidFill>
              </a:rPr>
              <a:t>Options	</a:t>
            </a:r>
          </a:p>
        </p:txBody>
      </p:sp>
      <p:sp>
        <p:nvSpPr>
          <p:cNvPr id="5" name="object 5"/>
          <p:cNvSpPr/>
          <p:nvPr/>
        </p:nvSpPr>
        <p:spPr>
          <a:xfrm>
            <a:off x="7136131" y="1903984"/>
            <a:ext cx="4160519" cy="2618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9200" y="1463903"/>
            <a:ext cx="9067800" cy="349839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41300" indent="-228600">
              <a:spcBef>
                <a:spcPts val="380"/>
              </a:spcBef>
              <a:buChar char="•"/>
              <a:tabLst>
                <a:tab pos="241300" algn="l"/>
              </a:tabLst>
            </a:pPr>
            <a:r>
              <a:rPr spc="-95" dirty="0">
                <a:latin typeface="Work Sans" charset="0"/>
                <a:ea typeface="Work Sans" charset="0"/>
                <a:cs typeface="Work Sans" charset="0"/>
              </a:rPr>
              <a:t>Landfilling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Options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spcBef>
                <a:spcPts val="245"/>
              </a:spcBef>
              <a:buChar char="•"/>
              <a:tabLst>
                <a:tab pos="698500" algn="l"/>
              </a:tabLst>
            </a:pP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On-site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Residual 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Waste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45" dirty="0">
                <a:latin typeface="Work Sans" charset="0"/>
                <a:ea typeface="Work Sans" charset="0"/>
                <a:cs typeface="Work Sans" charset="0"/>
              </a:rPr>
              <a:t>LFs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marR="3971925" lvl="1" indent="-228600">
              <a:lnSpc>
                <a:spcPts val="2590"/>
              </a:lnSpc>
              <a:spcBef>
                <a:spcPts val="545"/>
              </a:spcBef>
              <a:buChar char="•"/>
              <a:tabLst>
                <a:tab pos="698500" algn="l"/>
              </a:tabLst>
            </a:pP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Local </a:t>
            </a:r>
            <a:r>
              <a:rPr spc="-60" dirty="0">
                <a:latin typeface="Work Sans" charset="0"/>
                <a:ea typeface="Work Sans" charset="0"/>
                <a:cs typeface="Work Sans" charset="0"/>
              </a:rPr>
              <a:t>Municipal </a:t>
            </a:r>
            <a:r>
              <a:rPr spc="-345" dirty="0">
                <a:latin typeface="Work Sans" charset="0"/>
                <a:ea typeface="Work Sans" charset="0"/>
                <a:cs typeface="Work Sans" charset="0"/>
              </a:rPr>
              <a:t>LFs  </a:t>
            </a:r>
            <a:r>
              <a:rPr spc="-90" dirty="0">
                <a:latin typeface="Work Sans" charset="0"/>
                <a:ea typeface="Work Sans" charset="0"/>
                <a:cs typeface="Work Sans" charset="0"/>
              </a:rPr>
              <a:t>(commercial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and</a:t>
            </a:r>
            <a:r>
              <a:rPr spc="-26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debris)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7865" marR="3518535" lvl="1" indent="-228600">
              <a:lnSpc>
                <a:spcPts val="2590"/>
              </a:lnSpc>
              <a:spcBef>
                <a:spcPts val="495"/>
              </a:spcBef>
              <a:buChar char="•"/>
              <a:tabLst>
                <a:tab pos="698500" algn="l"/>
              </a:tabLst>
            </a:pP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Regionally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located</a:t>
            </a:r>
            <a:r>
              <a:rPr spc="-17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60" dirty="0">
                <a:latin typeface="Work Sans" charset="0"/>
                <a:ea typeface="Work Sans" charset="0"/>
                <a:cs typeface="Work Sans" charset="0"/>
              </a:rPr>
              <a:t>Landfills/ 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Treatment </a:t>
            </a:r>
            <a:r>
              <a:rPr spc="-60" dirty="0">
                <a:latin typeface="Work Sans" charset="0"/>
                <a:ea typeface="Work Sans" charset="0"/>
                <a:cs typeface="Work Sans" charset="0"/>
              </a:rPr>
              <a:t>facilities </a:t>
            </a:r>
            <a:r>
              <a:rPr spc="10" dirty="0">
                <a:latin typeface="Work Sans" charset="0"/>
                <a:ea typeface="Work Sans" charset="0"/>
                <a:cs typeface="Work Sans" charset="0"/>
              </a:rPr>
              <a:t>with  </a:t>
            </a:r>
            <a:r>
              <a:rPr spc="-20" dirty="0">
                <a:latin typeface="Work Sans" charset="0"/>
                <a:ea typeface="Work Sans" charset="0"/>
                <a:cs typeface="Work Sans" charset="0"/>
              </a:rPr>
              <a:t>limited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7865" marR="3833495">
              <a:lnSpc>
                <a:spcPts val="2590"/>
              </a:lnSpc>
              <a:spcBef>
                <a:spcPts val="5"/>
              </a:spcBef>
            </a:pPr>
            <a:r>
              <a:rPr spc="-30" dirty="0">
                <a:latin typeface="Work Sans" charset="0"/>
                <a:ea typeface="Work Sans" charset="0"/>
                <a:cs typeface="Work Sans" charset="0"/>
              </a:rPr>
              <a:t>treatment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capabilities</a:t>
            </a:r>
            <a:r>
              <a:rPr spc="-30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for 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metals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spcBef>
                <a:spcPts val="180"/>
              </a:spcBef>
              <a:buChar char="•"/>
              <a:tabLst>
                <a:tab pos="698500" algn="l"/>
              </a:tabLst>
            </a:pP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Hazardous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45" dirty="0">
                <a:latin typeface="Work Sans" charset="0"/>
                <a:ea typeface="Work Sans" charset="0"/>
                <a:cs typeface="Work Sans" charset="0"/>
              </a:rPr>
              <a:t>LFs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9235">
              <a:spcBef>
                <a:spcPts val="1525"/>
              </a:spcBef>
              <a:buChar char="•"/>
              <a:tabLst>
                <a:tab pos="241935" algn="l"/>
              </a:tabLst>
            </a:pP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Thermal</a:t>
            </a:r>
            <a:r>
              <a:rPr spc="-15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5" dirty="0">
                <a:latin typeface="Work Sans" charset="0"/>
                <a:ea typeface="Work Sans" charset="0"/>
                <a:cs typeface="Work Sans" charset="0"/>
              </a:rPr>
              <a:t>treatment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7865" lvl="1" indent="-228600">
              <a:spcBef>
                <a:spcPts val="215"/>
              </a:spcBef>
              <a:buChar char="•"/>
              <a:tabLst>
                <a:tab pos="698500" algn="l"/>
              </a:tabLst>
            </a:pPr>
            <a:r>
              <a:rPr spc="-195" dirty="0">
                <a:latin typeface="Work Sans" charset="0"/>
                <a:ea typeface="Work Sans" charset="0"/>
                <a:cs typeface="Work Sans" charset="0"/>
              </a:rPr>
              <a:t>Remove 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organics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and </a:t>
            </a:r>
            <a:r>
              <a:rPr spc="-30" dirty="0">
                <a:latin typeface="Work Sans" charset="0"/>
                <a:ea typeface="Work Sans" charset="0"/>
                <a:cs typeface="Work Sans" charset="0"/>
              </a:rPr>
              <a:t>either 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reuse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or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send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to</a:t>
            </a:r>
            <a:r>
              <a:rPr spc="-34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0" dirty="0">
                <a:latin typeface="Work Sans" charset="0"/>
                <a:ea typeface="Work Sans" charset="0"/>
                <a:cs typeface="Work Sans" charset="0"/>
              </a:rPr>
              <a:t>landfill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593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381000"/>
            <a:ext cx="8648700" cy="566737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spc="-305" dirty="0">
                <a:solidFill>
                  <a:schemeClr val="accent3"/>
                </a:solidFill>
              </a:rPr>
              <a:t> </a:t>
            </a:r>
            <a:r>
              <a:rPr sz="3600" spc="-225" dirty="0">
                <a:solidFill>
                  <a:schemeClr val="accent3"/>
                </a:solidFill>
              </a:rPr>
              <a:t>Unconventional</a:t>
            </a:r>
            <a:r>
              <a:rPr sz="3600" spc="-330" dirty="0">
                <a:solidFill>
                  <a:schemeClr val="accent3"/>
                </a:solidFill>
              </a:rPr>
              <a:t> </a:t>
            </a:r>
            <a:r>
              <a:rPr sz="3600" spc="-220" dirty="0">
                <a:solidFill>
                  <a:schemeClr val="accent3"/>
                </a:solidFill>
              </a:rPr>
              <a:t>Options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1" y="1261638"/>
            <a:ext cx="8001000" cy="3964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Unconventional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Landfilling</a:t>
            </a: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Options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7865" marR="5080" lvl="1" indent="-228600">
              <a:spcBef>
                <a:spcPts val="30"/>
              </a:spcBef>
              <a:buChar char="•"/>
              <a:tabLst>
                <a:tab pos="698500" algn="l"/>
              </a:tabLst>
            </a:pPr>
            <a:r>
              <a:rPr spc="-335" dirty="0">
                <a:latin typeface="Work Sans" charset="0"/>
                <a:ea typeface="Work Sans" charset="0"/>
                <a:cs typeface="Work Sans" charset="0"/>
              </a:rPr>
              <a:t>LFs 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may </a:t>
            </a: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also </a:t>
            </a:r>
            <a:r>
              <a:rPr spc="-55" dirty="0">
                <a:latin typeface="Work Sans" charset="0"/>
                <a:ea typeface="Work Sans" charset="0"/>
                <a:cs typeface="Work Sans" charset="0"/>
              </a:rPr>
              <a:t>allow material </a:t>
            </a:r>
            <a:r>
              <a:rPr spc="20" dirty="0">
                <a:latin typeface="Work Sans" charset="0"/>
                <a:ea typeface="Work Sans" charset="0"/>
                <a:cs typeface="Work Sans" charset="0"/>
              </a:rPr>
              <a:t>to 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be </a:t>
            </a:r>
            <a:r>
              <a:rPr spc="-70" dirty="0">
                <a:latin typeface="Work Sans" charset="0"/>
                <a:ea typeface="Work Sans" charset="0"/>
                <a:cs typeface="Work Sans" charset="0"/>
              </a:rPr>
              <a:t>beneficially 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used </a:t>
            </a:r>
            <a:r>
              <a:rPr spc="-225" dirty="0">
                <a:latin typeface="Work Sans" charset="0"/>
                <a:ea typeface="Work Sans" charset="0"/>
                <a:cs typeface="Work Sans" charset="0"/>
              </a:rPr>
              <a:t>as 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cover 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fill </a:t>
            </a:r>
            <a:r>
              <a:rPr spc="40" dirty="0">
                <a:latin typeface="Work Sans" charset="0"/>
                <a:ea typeface="Work Sans" charset="0"/>
                <a:cs typeface="Work Sans" charset="0"/>
              </a:rPr>
              <a:t>if</a:t>
            </a:r>
            <a:r>
              <a:rPr spc="-49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5" dirty="0">
                <a:latin typeface="Work Sans" charset="0"/>
                <a:ea typeface="Work Sans" charset="0"/>
                <a:cs typeface="Work Sans" charset="0"/>
              </a:rPr>
              <a:t>inert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(beneficial 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use)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lnSpc>
                <a:spcPts val="3329"/>
              </a:lnSpc>
              <a:buChar char="•"/>
              <a:tabLst>
                <a:tab pos="241300" algn="l"/>
              </a:tabLst>
            </a:pP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Quarry</a:t>
            </a: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Fills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lnSpc>
                <a:spcPts val="2865"/>
              </a:lnSpc>
              <a:spcBef>
                <a:spcPts val="25"/>
              </a:spcBef>
              <a:buChar char="•"/>
              <a:tabLst>
                <a:tab pos="698500" algn="l"/>
              </a:tabLst>
            </a:pP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Regulated </a:t>
            </a: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by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state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agencies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for </a:t>
            </a:r>
            <a:r>
              <a:rPr spc="-40" dirty="0">
                <a:latin typeface="Work Sans" charset="0"/>
                <a:ea typeface="Work Sans" charset="0"/>
                <a:cs typeface="Work Sans" charset="0"/>
              </a:rPr>
              <a:t>Mine</a:t>
            </a:r>
            <a:r>
              <a:rPr spc="-3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Reclamation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lnSpc>
                <a:spcPts val="3345"/>
              </a:lnSpc>
              <a:buChar char="•"/>
              <a:tabLst>
                <a:tab pos="241300" algn="l"/>
              </a:tabLst>
            </a:pP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Beneficial </a:t>
            </a:r>
            <a:r>
              <a:rPr spc="-235" dirty="0">
                <a:latin typeface="Work Sans" charset="0"/>
                <a:ea typeface="Work Sans" charset="0"/>
                <a:cs typeface="Work Sans" charset="0"/>
              </a:rPr>
              <a:t>Use 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(non-cover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dirty="0">
                <a:latin typeface="Work Sans" charset="0"/>
                <a:ea typeface="Work Sans" charset="0"/>
                <a:cs typeface="Work Sans" charset="0"/>
              </a:rPr>
              <a:t>fill)</a:t>
            </a:r>
          </a:p>
          <a:p>
            <a:pPr marL="698500" lvl="1" indent="-228600">
              <a:spcBef>
                <a:spcPts val="30"/>
              </a:spcBef>
              <a:buChar char="•"/>
              <a:tabLst>
                <a:tab pos="698500" algn="l"/>
              </a:tabLst>
            </a:pP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Cement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Additives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for </a:t>
            </a: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pozzolanic</a:t>
            </a:r>
            <a:r>
              <a:rPr spc="-31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materials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buChar char="•"/>
              <a:tabLst>
                <a:tab pos="698500" algn="l"/>
              </a:tabLst>
            </a:pPr>
            <a:r>
              <a:rPr spc="-75" dirty="0">
                <a:latin typeface="Work Sans" charset="0"/>
                <a:ea typeface="Work Sans" charset="0"/>
                <a:cs typeface="Work Sans" charset="0"/>
              </a:rPr>
              <a:t>Fertilizer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buChar char="•"/>
              <a:tabLst>
                <a:tab pos="698500" algn="l"/>
              </a:tabLst>
            </a:pPr>
            <a:r>
              <a:rPr spc="-75" dirty="0">
                <a:latin typeface="Work Sans" charset="0"/>
                <a:ea typeface="Work Sans" charset="0"/>
                <a:cs typeface="Work Sans" charset="0"/>
              </a:rPr>
              <a:t>Structural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and </a:t>
            </a: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grading</a:t>
            </a:r>
            <a:r>
              <a:rPr spc="-2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0" dirty="0">
                <a:latin typeface="Work Sans" charset="0"/>
                <a:ea typeface="Work Sans" charset="0"/>
                <a:cs typeface="Work Sans" charset="0"/>
              </a:rPr>
              <a:t>fills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buChar char="•"/>
              <a:tabLst>
                <a:tab pos="698500" algn="l"/>
              </a:tabLst>
            </a:pPr>
            <a:r>
              <a:rPr spc="-85" dirty="0">
                <a:latin typeface="Work Sans" charset="0"/>
                <a:ea typeface="Work Sans" charset="0"/>
                <a:cs typeface="Work Sans" charset="0"/>
              </a:rPr>
              <a:t>Stabilization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lnSpc>
                <a:spcPts val="2865"/>
              </a:lnSpc>
              <a:buChar char="•"/>
              <a:tabLst>
                <a:tab pos="698500" algn="l"/>
              </a:tabLst>
            </a:pPr>
            <a:r>
              <a:rPr spc="-70" dirty="0">
                <a:latin typeface="Work Sans" charset="0"/>
                <a:ea typeface="Work Sans" charset="0"/>
                <a:cs typeface="Work Sans" charset="0"/>
              </a:rPr>
              <a:t>Other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beneficial </a:t>
            </a:r>
            <a:r>
              <a:rPr spc="-190" dirty="0">
                <a:latin typeface="Work Sans" charset="0"/>
                <a:ea typeface="Work Sans" charset="0"/>
                <a:cs typeface="Work Sans" charset="0"/>
              </a:rPr>
              <a:t>uses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(kitty </a:t>
            </a:r>
            <a:r>
              <a:rPr spc="-20" dirty="0">
                <a:latin typeface="Work Sans" charset="0"/>
                <a:ea typeface="Work Sans" charset="0"/>
                <a:cs typeface="Work Sans" charset="0"/>
              </a:rPr>
              <a:t>litter, </a:t>
            </a:r>
            <a:r>
              <a:rPr spc="-60" dirty="0">
                <a:latin typeface="Work Sans" charset="0"/>
                <a:ea typeface="Work Sans" charset="0"/>
                <a:cs typeface="Work Sans" charset="0"/>
              </a:rPr>
              <a:t>agricultural,</a:t>
            </a:r>
            <a:r>
              <a:rPr spc="-47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etc.)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lnSpc>
                <a:spcPts val="3345"/>
              </a:lnSpc>
              <a:buChar char="•"/>
              <a:tabLst>
                <a:tab pos="241300" algn="l"/>
              </a:tabLst>
            </a:pP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State </a:t>
            </a:r>
            <a:r>
              <a:rPr spc="-100" dirty="0">
                <a:latin typeface="Work Sans" charset="0"/>
                <a:ea typeface="Work Sans" charset="0"/>
                <a:cs typeface="Work Sans" charset="0"/>
              </a:rPr>
              <a:t>Fill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Program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6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414268"/>
            <a:ext cx="105156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spc="-170" dirty="0">
                <a:solidFill>
                  <a:schemeClr val="accent3"/>
                </a:solidFill>
              </a:rPr>
              <a:t> </a:t>
            </a:r>
            <a:r>
              <a:rPr sz="3600" spc="-260" dirty="0">
                <a:solidFill>
                  <a:schemeClr val="accent3"/>
                </a:solidFill>
              </a:rPr>
              <a:t>State </a:t>
            </a:r>
            <a:r>
              <a:rPr sz="3600" spc="-170" dirty="0">
                <a:solidFill>
                  <a:schemeClr val="accent3"/>
                </a:solidFill>
              </a:rPr>
              <a:t>Fill</a:t>
            </a:r>
            <a:r>
              <a:rPr sz="3600" spc="-245" dirty="0">
                <a:solidFill>
                  <a:schemeClr val="accent3"/>
                </a:solidFill>
              </a:rPr>
              <a:t> </a:t>
            </a:r>
            <a:r>
              <a:rPr sz="3600" spc="-305" dirty="0">
                <a:solidFill>
                  <a:schemeClr val="accent3"/>
                </a:solidFill>
              </a:rPr>
              <a:t>Programs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263617"/>
            <a:ext cx="8318500" cy="20069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spcBef>
                <a:spcPts val="770"/>
              </a:spcBef>
              <a:buChar char="•"/>
              <a:tabLst>
                <a:tab pos="241300" algn="l"/>
              </a:tabLst>
            </a:pP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Delaware </a:t>
            </a:r>
            <a:r>
              <a:rPr spc="-165" dirty="0">
                <a:latin typeface="Work Sans" charset="0"/>
                <a:ea typeface="Work Sans" charset="0"/>
                <a:cs typeface="Work Sans" charset="0"/>
              </a:rPr>
              <a:t>–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Beneficial </a:t>
            </a:r>
            <a:r>
              <a:rPr spc="-235" dirty="0">
                <a:latin typeface="Work Sans" charset="0"/>
                <a:ea typeface="Work Sans" charset="0"/>
                <a:cs typeface="Work Sans" charset="0"/>
              </a:rPr>
              <a:t>Use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Determination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75"/>
              </a:spcBef>
              <a:buChar char="•"/>
              <a:tabLst>
                <a:tab pos="241300" algn="l"/>
              </a:tabLst>
            </a:pPr>
            <a:r>
              <a:rPr spc="-80" dirty="0">
                <a:latin typeface="Work Sans" charset="0"/>
                <a:ea typeface="Work Sans" charset="0"/>
                <a:cs typeface="Work Sans" charset="0"/>
              </a:rPr>
              <a:t>Maryland </a:t>
            </a:r>
            <a:r>
              <a:rPr spc="-165" dirty="0">
                <a:latin typeface="Work Sans" charset="0"/>
                <a:ea typeface="Work Sans" charset="0"/>
                <a:cs typeface="Work Sans" charset="0"/>
              </a:rPr>
              <a:t>– </a:t>
            </a:r>
            <a:r>
              <a:rPr spc="-240" dirty="0">
                <a:latin typeface="Work Sans" charset="0"/>
                <a:ea typeface="Work Sans" charset="0"/>
                <a:cs typeface="Work Sans" charset="0"/>
              </a:rPr>
              <a:t>Case-by-Case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85" dirty="0">
                <a:latin typeface="Work Sans" charset="0"/>
                <a:ea typeface="Work Sans" charset="0"/>
                <a:cs typeface="Work Sans" charset="0"/>
              </a:rPr>
              <a:t>basis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pc="-170" dirty="0">
                <a:latin typeface="Work Sans" charset="0"/>
                <a:ea typeface="Work Sans" charset="0"/>
                <a:cs typeface="Work Sans" charset="0"/>
              </a:rPr>
              <a:t>Pennsylvania </a:t>
            </a:r>
            <a:r>
              <a:rPr spc="-165" dirty="0">
                <a:latin typeface="Work Sans" charset="0"/>
                <a:ea typeface="Work Sans" charset="0"/>
                <a:cs typeface="Work Sans" charset="0"/>
              </a:rPr>
              <a:t>– </a:t>
            </a: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Act 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2 </a:t>
            </a:r>
            <a:r>
              <a:rPr spc="-155" dirty="0">
                <a:latin typeface="Work Sans" charset="0"/>
                <a:ea typeface="Work Sans" charset="0"/>
                <a:cs typeface="Work Sans" charset="0"/>
              </a:rPr>
              <a:t>Site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Remediation</a:t>
            </a:r>
            <a:r>
              <a:rPr spc="-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Program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marR="5080" indent="-228600">
              <a:lnSpc>
                <a:spcPts val="3030"/>
              </a:lnSpc>
              <a:spcBef>
                <a:spcPts val="1035"/>
              </a:spcBef>
              <a:buChar char="•"/>
              <a:tabLst>
                <a:tab pos="241300" algn="l"/>
              </a:tabLst>
            </a:pPr>
            <a:r>
              <a:rPr spc="-370" dirty="0">
                <a:latin typeface="Work Sans" charset="0"/>
                <a:ea typeface="Work Sans" charset="0"/>
                <a:cs typeface="Work Sans" charset="0"/>
              </a:rPr>
              <a:t>NJ </a:t>
            </a:r>
            <a:r>
              <a:rPr spc="-70" dirty="0">
                <a:latin typeface="Work Sans" charset="0"/>
                <a:ea typeface="Work Sans" charset="0"/>
                <a:cs typeface="Work Sans" charset="0"/>
              </a:rPr>
              <a:t>Alternative </a:t>
            </a:r>
            <a:r>
              <a:rPr spc="-100" dirty="0">
                <a:latin typeface="Work Sans" charset="0"/>
                <a:ea typeface="Work Sans" charset="0"/>
                <a:cs typeface="Work Sans" charset="0"/>
              </a:rPr>
              <a:t>Fill </a:t>
            </a:r>
            <a:r>
              <a:rPr spc="-165" dirty="0">
                <a:latin typeface="Work Sans" charset="0"/>
                <a:ea typeface="Work Sans" charset="0"/>
                <a:cs typeface="Work Sans" charset="0"/>
              </a:rPr>
              <a:t>Guidance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(remediation 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and </a:t>
            </a:r>
            <a:r>
              <a:rPr spc="-35" dirty="0">
                <a:latin typeface="Work Sans" charset="0"/>
                <a:ea typeface="Work Sans" charset="0"/>
                <a:cs typeface="Work Sans" charset="0"/>
              </a:rPr>
              <a:t>filling 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through </a:t>
            </a:r>
            <a:r>
              <a:rPr spc="-155" dirty="0">
                <a:latin typeface="Work Sans" charset="0"/>
                <a:ea typeface="Work Sans" charset="0"/>
                <a:cs typeface="Work Sans" charset="0"/>
              </a:rPr>
              <a:t>Site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Remediation </a:t>
            </a:r>
            <a:r>
              <a:rPr spc="-185" dirty="0">
                <a:latin typeface="Work Sans" charset="0"/>
                <a:ea typeface="Work Sans" charset="0"/>
                <a:cs typeface="Work Sans" charset="0"/>
              </a:rPr>
              <a:t>Recovery </a:t>
            </a: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Act </a:t>
            </a:r>
            <a:r>
              <a:rPr spc="-335" dirty="0">
                <a:latin typeface="Work Sans" charset="0"/>
                <a:ea typeface="Work Sans" charset="0"/>
                <a:cs typeface="Work Sans" charset="0"/>
              </a:rPr>
              <a:t>(SRRA)  </a:t>
            </a:r>
            <a:r>
              <a:rPr spc="-180" dirty="0">
                <a:latin typeface="Work Sans" charset="0"/>
                <a:ea typeface="Work Sans" charset="0"/>
                <a:cs typeface="Work Sans" charset="0"/>
              </a:rPr>
              <a:t>Licensed </a:t>
            </a:r>
            <a:r>
              <a:rPr spc="-155" dirty="0">
                <a:latin typeface="Work Sans" charset="0"/>
                <a:ea typeface="Work Sans" charset="0"/>
                <a:cs typeface="Work Sans" charset="0"/>
              </a:rPr>
              <a:t>Site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Remediation 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Professional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05" dirty="0">
                <a:latin typeface="Work Sans" charset="0"/>
                <a:ea typeface="Work Sans" charset="0"/>
                <a:cs typeface="Work Sans" charset="0"/>
              </a:rPr>
              <a:t>{LSRP})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19200" y="3730263"/>
            <a:ext cx="3000755" cy="1997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74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381510"/>
            <a:ext cx="86487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dirty="0">
                <a:solidFill>
                  <a:schemeClr val="accent3"/>
                </a:solidFill>
              </a:rPr>
              <a:t> NJ  Alternative Fill Program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5787" y="1225532"/>
            <a:ext cx="6201013" cy="2155718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70"/>
              </a:spcBef>
              <a:buChar char="•"/>
              <a:tabLst>
                <a:tab pos="241300" algn="l"/>
              </a:tabLst>
            </a:pP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Contaminants </a:t>
            </a:r>
            <a:r>
              <a:rPr spc="-40" dirty="0">
                <a:latin typeface="Work Sans" charset="0"/>
                <a:ea typeface="Work Sans" charset="0"/>
                <a:cs typeface="Work Sans" charset="0"/>
              </a:rPr>
              <a:t>in the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fill </a:t>
            </a:r>
            <a:r>
              <a:rPr spc="-185" dirty="0">
                <a:latin typeface="Work Sans" charset="0"/>
                <a:ea typeface="Work Sans" charset="0"/>
                <a:cs typeface="Work Sans" charset="0"/>
              </a:rPr>
              <a:t>can exceed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normal</a:t>
            </a:r>
            <a:r>
              <a:rPr spc="-39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50" dirty="0">
                <a:latin typeface="Work Sans" charset="0"/>
                <a:ea typeface="Work Sans" charset="0"/>
                <a:cs typeface="Work Sans" charset="0"/>
              </a:rPr>
              <a:t>residential/ 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non-residential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soil </a:t>
            </a:r>
            <a:r>
              <a:rPr spc="-70" dirty="0">
                <a:latin typeface="Work Sans" charset="0"/>
                <a:ea typeface="Work Sans" charset="0"/>
                <a:cs typeface="Work Sans" charset="0"/>
              </a:rPr>
              <a:t>remediation</a:t>
            </a:r>
            <a:r>
              <a:rPr spc="-19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standards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20"/>
              </a:spcBef>
              <a:buChar char="•"/>
              <a:tabLst>
                <a:tab pos="241300" algn="l"/>
              </a:tabLst>
            </a:pPr>
            <a:r>
              <a:rPr spc="-220" dirty="0">
                <a:latin typeface="Work Sans" charset="0"/>
                <a:ea typeface="Work Sans" charset="0"/>
                <a:cs typeface="Work Sans" charset="0"/>
              </a:rPr>
              <a:t>Does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not </a:t>
            </a:r>
            <a:r>
              <a:rPr spc="-90" dirty="0">
                <a:latin typeface="Work Sans" charset="0"/>
                <a:ea typeface="Work Sans" charset="0"/>
                <a:cs typeface="Work Sans" charset="0"/>
              </a:rPr>
              <a:t>contain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free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liquids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or</a:t>
            </a:r>
            <a:r>
              <a:rPr spc="-32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product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41300" indent="-228600"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pc="-50" dirty="0">
                <a:latin typeface="Work Sans" charset="0"/>
                <a:ea typeface="Work Sans" charset="0"/>
                <a:cs typeface="Work Sans" charset="0"/>
              </a:rPr>
              <a:t>Material </a:t>
            </a:r>
            <a:r>
              <a:rPr spc="-185" dirty="0">
                <a:latin typeface="Work Sans" charset="0"/>
                <a:ea typeface="Work Sans" charset="0"/>
                <a:cs typeface="Work Sans" charset="0"/>
              </a:rPr>
              <a:t>can</a:t>
            </a:r>
            <a:r>
              <a:rPr spc="-26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be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spcBef>
                <a:spcPts val="245"/>
              </a:spcBef>
              <a:buChar char="•"/>
              <a:tabLst>
                <a:tab pos="698500" algn="l"/>
              </a:tabLst>
            </a:pPr>
            <a:r>
              <a:rPr spc="-80" dirty="0">
                <a:latin typeface="Work Sans" charset="0"/>
                <a:ea typeface="Work Sans" charset="0"/>
                <a:cs typeface="Work Sans" charset="0"/>
              </a:rPr>
              <a:t>soil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or</a:t>
            </a:r>
            <a:r>
              <a:rPr spc="-18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non-soil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698500" lvl="1" indent="-228600">
              <a:spcBef>
                <a:spcPts val="204"/>
              </a:spcBef>
              <a:buChar char="•"/>
              <a:tabLst>
                <a:tab pos="698500" algn="l"/>
              </a:tabLst>
            </a:pPr>
            <a:r>
              <a:rPr spc="-25" dirty="0">
                <a:latin typeface="Work Sans" charset="0"/>
                <a:ea typeface="Work Sans" charset="0"/>
                <a:cs typeface="Work Sans" charset="0"/>
              </a:rPr>
              <a:t>from </a:t>
            </a:r>
            <a:r>
              <a:rPr spc="-75" dirty="0">
                <a:latin typeface="Work Sans" charset="0"/>
                <a:ea typeface="Work Sans" charset="0"/>
                <a:cs typeface="Work Sans" charset="0"/>
              </a:rPr>
              <a:t>on-site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or</a:t>
            </a:r>
            <a:r>
              <a:rPr spc="-29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45" dirty="0">
                <a:latin typeface="Work Sans" charset="0"/>
                <a:ea typeface="Work Sans" charset="0"/>
                <a:cs typeface="Work Sans" charset="0"/>
              </a:rPr>
              <a:t>off-site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416800" y="1665226"/>
            <a:ext cx="3348227" cy="3432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66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406013"/>
            <a:ext cx="8648700" cy="56746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35365" algn="l"/>
              </a:tabLst>
            </a:pPr>
            <a:r>
              <a:rPr sz="3600" dirty="0">
                <a:solidFill>
                  <a:schemeClr val="accent3"/>
                </a:solidFill>
              </a:rPr>
              <a:t> NJ  Fill Guidance Considerations</a:t>
            </a:r>
            <a:r>
              <a:rPr sz="3600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19200" y="1224376"/>
            <a:ext cx="8383270" cy="315624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66065" marR="1117600" indent="-228600">
              <a:lnSpc>
                <a:spcPct val="70000"/>
              </a:lnSpc>
              <a:spcBef>
                <a:spcPts val="1040"/>
              </a:spcBef>
              <a:buChar char="•"/>
              <a:tabLst>
                <a:tab pos="266700" algn="l"/>
              </a:tabLst>
            </a:pPr>
            <a:r>
              <a:rPr spc="-110" dirty="0">
                <a:latin typeface="Work Sans" charset="0"/>
                <a:ea typeface="Work Sans" charset="0"/>
                <a:cs typeface="Work Sans" charset="0"/>
              </a:rPr>
              <a:t>Like-on-like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–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Limits </a:t>
            </a:r>
            <a:r>
              <a:rPr spc="-100" dirty="0">
                <a:latin typeface="Work Sans" charset="0"/>
                <a:ea typeface="Work Sans" charset="0"/>
                <a:cs typeface="Work Sans" charset="0"/>
              </a:rPr>
              <a:t>types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of </a:t>
            </a:r>
            <a:r>
              <a:rPr spc="-70" dirty="0">
                <a:latin typeface="Work Sans" charset="0"/>
                <a:ea typeface="Work Sans" charset="0"/>
                <a:cs typeface="Work Sans" charset="0"/>
              </a:rPr>
              <a:t>contamination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to</a:t>
            </a:r>
            <a:r>
              <a:rPr spc="-4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90" dirty="0">
                <a:latin typeface="Work Sans" charset="0"/>
                <a:ea typeface="Work Sans" charset="0"/>
                <a:cs typeface="Work Sans" charset="0"/>
              </a:rPr>
              <a:t>those  present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66700" indent="-228600">
              <a:lnSpc>
                <a:spcPts val="2650"/>
              </a:lnSpc>
              <a:spcBef>
                <a:spcPts val="60"/>
              </a:spcBef>
              <a:buChar char="•"/>
              <a:tabLst>
                <a:tab pos="266700" algn="l"/>
              </a:tabLst>
            </a:pPr>
            <a:r>
              <a:rPr spc="-50" dirty="0">
                <a:latin typeface="Work Sans" charset="0"/>
                <a:ea typeface="Work Sans" charset="0"/>
                <a:cs typeface="Work Sans" charset="0"/>
              </a:rPr>
              <a:t>75</a:t>
            </a:r>
            <a:r>
              <a:rPr spc="-75" baseline="26143" dirty="0">
                <a:latin typeface="Work Sans" charset="0"/>
                <a:ea typeface="Work Sans" charset="0"/>
                <a:cs typeface="Work Sans" charset="0"/>
              </a:rPr>
              <a:t>th </a:t>
            </a: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Percentile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– </a:t>
            </a:r>
            <a:r>
              <a:rPr spc="-40" dirty="0">
                <a:latin typeface="Work Sans" charset="0"/>
                <a:ea typeface="Work Sans" charset="0"/>
                <a:cs typeface="Work Sans" charset="0"/>
              </a:rPr>
              <a:t>Material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added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cannot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be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overall</a:t>
            </a:r>
            <a:r>
              <a:rPr spc="-26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higher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66700" marR="33655">
              <a:lnSpc>
                <a:spcPct val="70000"/>
              </a:lnSpc>
              <a:spcBef>
                <a:spcPts val="465"/>
              </a:spcBef>
              <a:tabLst>
                <a:tab pos="6602095" algn="l"/>
              </a:tabLst>
            </a:pPr>
            <a:r>
              <a:rPr spc="-70" dirty="0">
                <a:latin typeface="Work Sans" charset="0"/>
                <a:ea typeface="Work Sans" charset="0"/>
                <a:cs typeface="Work Sans" charset="0"/>
              </a:rPr>
              <a:t>concentration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to </a:t>
            </a:r>
            <a:r>
              <a:rPr spc="-30" dirty="0">
                <a:latin typeface="Work Sans" charset="0"/>
                <a:ea typeface="Work Sans" charset="0"/>
                <a:cs typeface="Work Sans" charset="0"/>
              </a:rPr>
              <a:t>the </a:t>
            </a:r>
            <a:r>
              <a:rPr spc="-60" dirty="0">
                <a:latin typeface="Work Sans" charset="0"/>
                <a:ea typeface="Work Sans" charset="0"/>
                <a:cs typeface="Work Sans" charset="0"/>
              </a:rPr>
              <a:t>material</a:t>
            </a:r>
            <a:r>
              <a:rPr spc="-50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already</a:t>
            </a: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5" dirty="0" smtClean="0">
                <a:latin typeface="Work Sans" charset="0"/>
                <a:ea typeface="Work Sans" charset="0"/>
                <a:cs typeface="Work Sans" charset="0"/>
              </a:rPr>
              <a:t>present.</a:t>
            </a:r>
            <a:r>
              <a:rPr lang="en-US" spc="-85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05" dirty="0" smtClean="0">
                <a:latin typeface="Work Sans" charset="0"/>
                <a:ea typeface="Work Sans" charset="0"/>
                <a:cs typeface="Work Sans" charset="0"/>
              </a:rPr>
              <a:t>May 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also</a:t>
            </a:r>
            <a:r>
              <a:rPr spc="-254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75" dirty="0">
                <a:latin typeface="Work Sans" charset="0"/>
                <a:ea typeface="Work Sans" charset="0"/>
                <a:cs typeface="Work Sans" charset="0"/>
              </a:rPr>
              <a:t>use  </a:t>
            </a:r>
            <a:r>
              <a:rPr spc="-235" dirty="0">
                <a:latin typeface="Work Sans" charset="0"/>
                <a:ea typeface="Work Sans" charset="0"/>
                <a:cs typeface="Work Sans" charset="0"/>
              </a:rPr>
              <a:t>95%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on </a:t>
            </a:r>
            <a:r>
              <a:rPr spc="-30" dirty="0">
                <a:latin typeface="Work Sans" charset="0"/>
                <a:ea typeface="Work Sans" charset="0"/>
                <a:cs typeface="Work Sans" charset="0"/>
              </a:rPr>
              <a:t>the</a:t>
            </a: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mean.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66700" indent="-228600">
              <a:lnSpc>
                <a:spcPts val="2650"/>
              </a:lnSpc>
              <a:spcBef>
                <a:spcPts val="60"/>
              </a:spcBef>
              <a:buChar char="•"/>
              <a:tabLst>
                <a:tab pos="266700" algn="l"/>
              </a:tabLst>
            </a:pPr>
            <a:r>
              <a:rPr spc="-95" dirty="0">
                <a:latin typeface="Work Sans" charset="0"/>
                <a:ea typeface="Work Sans" charset="0"/>
                <a:cs typeface="Work Sans" charset="0"/>
              </a:rPr>
              <a:t>Statistical 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analysis 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is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used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to </a:t>
            </a:r>
            <a:r>
              <a:rPr spc="-85" dirty="0">
                <a:latin typeface="Work Sans" charset="0"/>
                <a:ea typeface="Work Sans" charset="0"/>
                <a:cs typeface="Work Sans" charset="0"/>
              </a:rPr>
              <a:t>demonstrate</a:t>
            </a:r>
            <a:r>
              <a:rPr spc="-42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45" dirty="0">
                <a:latin typeface="Work Sans" charset="0"/>
                <a:ea typeface="Work Sans" charset="0"/>
                <a:cs typeface="Work Sans" charset="0"/>
              </a:rPr>
              <a:t>“</a:t>
            </a:r>
            <a:r>
              <a:rPr spc="-45" dirty="0" smtClean="0">
                <a:latin typeface="Work Sans" charset="0"/>
                <a:ea typeface="Work Sans" charset="0"/>
                <a:cs typeface="Work Sans" charset="0"/>
              </a:rPr>
              <a:t>weighted</a:t>
            </a:r>
            <a:r>
              <a:rPr lang="en-US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65" dirty="0" smtClean="0">
                <a:latin typeface="Work Sans" charset="0"/>
                <a:ea typeface="Work Sans" charset="0"/>
                <a:cs typeface="Work Sans" charset="0"/>
              </a:rPr>
              <a:t>concentrations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”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do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not </a:t>
            </a:r>
            <a:r>
              <a:rPr spc="-170" dirty="0">
                <a:latin typeface="Work Sans" charset="0"/>
                <a:ea typeface="Work Sans" charset="0"/>
                <a:cs typeface="Work Sans" charset="0"/>
              </a:rPr>
              <a:t>exceed </a:t>
            </a:r>
            <a:r>
              <a:rPr spc="-175" dirty="0">
                <a:latin typeface="Work Sans" charset="0"/>
                <a:ea typeface="Work Sans" charset="0"/>
                <a:cs typeface="Work Sans" charset="0"/>
              </a:rPr>
              <a:t>across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site-specific</a:t>
            </a:r>
            <a:r>
              <a:rPr spc="-43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05" dirty="0">
                <a:latin typeface="Work Sans" charset="0"/>
                <a:ea typeface="Work Sans" charset="0"/>
                <a:cs typeface="Work Sans" charset="0"/>
              </a:rPr>
              <a:t>maximum  </a:t>
            </a:r>
            <a:r>
              <a:rPr spc="-85" dirty="0" smtClean="0">
                <a:latin typeface="Work Sans" charset="0"/>
                <a:ea typeface="Work Sans" charset="0"/>
                <a:cs typeface="Work Sans" charset="0"/>
              </a:rPr>
              <a:t>concentrations.</a:t>
            </a:r>
            <a:r>
              <a:rPr lang="en-US" spc="-85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40" dirty="0" smtClean="0">
                <a:latin typeface="Work Sans" charset="0"/>
                <a:ea typeface="Work Sans" charset="0"/>
                <a:cs typeface="Work Sans" charset="0"/>
              </a:rPr>
              <a:t>Provides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flexibility </a:t>
            </a:r>
            <a:r>
              <a:rPr spc="25" dirty="0">
                <a:latin typeface="Work Sans" charset="0"/>
                <a:ea typeface="Work Sans" charset="0"/>
                <a:cs typeface="Work Sans" charset="0"/>
              </a:rPr>
              <a:t>to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meet</a:t>
            </a:r>
            <a:r>
              <a:rPr spc="-49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standards.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  <a:p>
            <a:pPr marL="266700" marR="521970" indent="-229235">
              <a:lnSpc>
                <a:spcPct val="70000"/>
              </a:lnSpc>
              <a:spcBef>
                <a:spcPts val="1005"/>
              </a:spcBef>
              <a:buChar char="•"/>
              <a:tabLst>
                <a:tab pos="266700" algn="l"/>
              </a:tabLst>
            </a:pPr>
            <a:r>
              <a:rPr spc="-130" dirty="0">
                <a:latin typeface="Work Sans" charset="0"/>
                <a:ea typeface="Work Sans" charset="0"/>
                <a:cs typeface="Work Sans" charset="0"/>
              </a:rPr>
              <a:t>Volume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95" dirty="0">
                <a:latin typeface="Work Sans" charset="0"/>
                <a:ea typeface="Work Sans" charset="0"/>
                <a:cs typeface="Work Sans" charset="0"/>
              </a:rPr>
              <a:t>Limits</a:t>
            </a:r>
            <a:r>
              <a:rPr spc="-14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–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45" dirty="0">
                <a:latin typeface="Work Sans" charset="0"/>
                <a:ea typeface="Work Sans" charset="0"/>
                <a:cs typeface="Work Sans" charset="0"/>
              </a:rPr>
              <a:t>Must</a:t>
            </a:r>
            <a:r>
              <a:rPr spc="-15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be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part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of</a:t>
            </a: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200" dirty="0">
                <a:latin typeface="Work Sans" charset="0"/>
                <a:ea typeface="Work Sans" charset="0"/>
                <a:cs typeface="Work Sans" charset="0"/>
              </a:rPr>
              <a:t>a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60" dirty="0">
                <a:latin typeface="Work Sans" charset="0"/>
                <a:ea typeface="Work Sans" charset="0"/>
                <a:cs typeface="Work Sans" charset="0"/>
              </a:rPr>
              <a:t>remediation</a:t>
            </a: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25" dirty="0">
                <a:latin typeface="Work Sans" charset="0"/>
                <a:ea typeface="Work Sans" charset="0"/>
                <a:cs typeface="Work Sans" charset="0"/>
              </a:rPr>
              <a:t>or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overall 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grading</a:t>
            </a: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5" dirty="0" smtClean="0">
                <a:latin typeface="Work Sans" charset="0"/>
                <a:ea typeface="Work Sans" charset="0"/>
                <a:cs typeface="Work Sans" charset="0"/>
              </a:rPr>
              <a:t>plan</a:t>
            </a:r>
            <a:endParaRPr lang="en-US" dirty="0">
              <a:latin typeface="Work Sans" charset="0"/>
              <a:ea typeface="Work Sans" charset="0"/>
              <a:cs typeface="Work Sans" charset="0"/>
            </a:endParaRPr>
          </a:p>
          <a:p>
            <a:pPr marL="37465" marR="521970">
              <a:lnSpc>
                <a:spcPct val="70000"/>
              </a:lnSpc>
              <a:spcBef>
                <a:spcPts val="1005"/>
              </a:spcBef>
              <a:tabLst>
                <a:tab pos="266700" algn="l"/>
              </a:tabLst>
            </a:pPr>
            <a:endParaRPr lang="en-US" spc="-170" dirty="0">
              <a:latin typeface="Work Sans" charset="0"/>
              <a:ea typeface="Work Sans" charset="0"/>
              <a:cs typeface="Work Sans" charset="0"/>
            </a:endParaRPr>
          </a:p>
          <a:p>
            <a:pPr marL="37465" marR="521970">
              <a:lnSpc>
                <a:spcPct val="70000"/>
              </a:lnSpc>
              <a:spcBef>
                <a:spcPts val="1005"/>
              </a:spcBef>
              <a:tabLst>
                <a:tab pos="266700" algn="l"/>
              </a:tabLst>
            </a:pPr>
            <a:r>
              <a:rPr spc="-170" dirty="0" smtClean="0">
                <a:latin typeface="Work Sans" charset="0"/>
                <a:ea typeface="Work Sans" charset="0"/>
                <a:cs typeface="Work Sans" charset="0"/>
              </a:rPr>
              <a:t>This</a:t>
            </a:r>
            <a:r>
              <a:rPr spc="-160" dirty="0" smtClean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approach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80" dirty="0">
                <a:latin typeface="Work Sans" charset="0"/>
                <a:ea typeface="Work Sans" charset="0"/>
                <a:cs typeface="Work Sans" charset="0"/>
              </a:rPr>
              <a:t>eliminates</a:t>
            </a:r>
            <a:r>
              <a:rPr spc="-16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30" dirty="0">
                <a:latin typeface="Work Sans" charset="0"/>
                <a:ea typeface="Work Sans" charset="0"/>
                <a:cs typeface="Work Sans" charset="0"/>
              </a:rPr>
              <a:t>the</a:t>
            </a:r>
            <a:r>
              <a:rPr spc="-15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20" dirty="0">
                <a:latin typeface="Work Sans" charset="0"/>
                <a:ea typeface="Work Sans" charset="0"/>
                <a:cs typeface="Work Sans" charset="0"/>
              </a:rPr>
              <a:t>need</a:t>
            </a:r>
            <a:r>
              <a:rPr spc="-17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5" dirty="0">
                <a:latin typeface="Work Sans" charset="0"/>
                <a:ea typeface="Work Sans" charset="0"/>
                <a:cs typeface="Work Sans" charset="0"/>
              </a:rPr>
              <a:t>for</a:t>
            </a:r>
            <a:r>
              <a:rPr spc="-114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75" dirty="0">
                <a:latin typeface="Work Sans" charset="0"/>
                <a:ea typeface="Work Sans" charset="0"/>
                <a:cs typeface="Work Sans" charset="0"/>
              </a:rPr>
              <a:t>use</a:t>
            </a:r>
            <a:r>
              <a:rPr spc="-160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of</a:t>
            </a:r>
            <a:r>
              <a:rPr spc="-13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25" dirty="0">
                <a:latin typeface="Work Sans" charset="0"/>
                <a:ea typeface="Work Sans" charset="0"/>
                <a:cs typeface="Work Sans" charset="0"/>
              </a:rPr>
              <a:t>clean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30" dirty="0">
                <a:latin typeface="Work Sans" charset="0"/>
                <a:ea typeface="Work Sans" charset="0"/>
                <a:cs typeface="Work Sans" charset="0"/>
              </a:rPr>
              <a:t>fill</a:t>
            </a:r>
            <a:r>
              <a:rPr spc="-14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-15" dirty="0">
                <a:latin typeface="Work Sans" charset="0"/>
                <a:ea typeface="Work Sans" charset="0"/>
                <a:cs typeface="Work Sans" charset="0"/>
              </a:rPr>
              <a:t>for  </a:t>
            </a:r>
            <a:r>
              <a:rPr spc="-65" dirty="0">
                <a:latin typeface="Work Sans" charset="0"/>
                <a:ea typeface="Work Sans" charset="0"/>
                <a:cs typeface="Work Sans" charset="0"/>
              </a:rPr>
              <a:t>certain </a:t>
            </a:r>
            <a:r>
              <a:rPr spc="-100" dirty="0">
                <a:latin typeface="Work Sans" charset="0"/>
                <a:ea typeface="Work Sans" charset="0"/>
                <a:cs typeface="Work Sans" charset="0"/>
              </a:rPr>
              <a:t>types </a:t>
            </a:r>
            <a:r>
              <a:rPr spc="-10" dirty="0">
                <a:latin typeface="Work Sans" charset="0"/>
                <a:ea typeface="Work Sans" charset="0"/>
                <a:cs typeface="Work Sans" charset="0"/>
              </a:rPr>
              <a:t>of</a:t>
            </a:r>
            <a:r>
              <a:rPr spc="-295" dirty="0">
                <a:latin typeface="Work Sans" charset="0"/>
                <a:ea typeface="Work Sans" charset="0"/>
                <a:cs typeface="Work Sans" charset="0"/>
              </a:rPr>
              <a:t> </a:t>
            </a:r>
            <a:r>
              <a:rPr spc="30" dirty="0">
                <a:latin typeface="Work Sans" charset="0"/>
                <a:ea typeface="Work Sans" charset="0"/>
                <a:cs typeface="Work Sans" charset="0"/>
              </a:rPr>
              <a:t>fill</a:t>
            </a:r>
            <a:endParaRPr dirty="0">
              <a:latin typeface="Work Sans" charset="0"/>
              <a:ea typeface="Work Sans" charset="0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6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1219200" y="411777"/>
            <a:ext cx="9984793" cy="56618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635365" algn="l"/>
              </a:tabLst>
            </a:pPr>
            <a:r>
              <a:rPr sz="3600" spc="-465" dirty="0">
                <a:solidFill>
                  <a:schemeClr val="accent3"/>
                </a:solidFill>
              </a:rPr>
              <a:t> </a:t>
            </a:r>
            <a:r>
              <a:rPr sz="3600" spc="-330" dirty="0">
                <a:solidFill>
                  <a:schemeClr val="accent3"/>
                </a:solidFill>
              </a:rPr>
              <a:t>Screen </a:t>
            </a:r>
            <a:r>
              <a:rPr sz="3600" spc="-50" dirty="0">
                <a:solidFill>
                  <a:schemeClr val="accent3"/>
                </a:solidFill>
              </a:rPr>
              <a:t>for </a:t>
            </a:r>
            <a:r>
              <a:rPr sz="3600" spc="-170" dirty="0">
                <a:solidFill>
                  <a:schemeClr val="accent3"/>
                </a:solidFill>
              </a:rPr>
              <a:t>Potential </a:t>
            </a:r>
            <a:r>
              <a:rPr sz="3600" spc="-200" dirty="0">
                <a:solidFill>
                  <a:schemeClr val="accent3"/>
                </a:solidFill>
              </a:rPr>
              <a:t>Groundwater</a:t>
            </a:r>
            <a:r>
              <a:rPr sz="3600" spc="-605" dirty="0">
                <a:solidFill>
                  <a:schemeClr val="accent3"/>
                </a:solidFill>
              </a:rPr>
              <a:t> </a:t>
            </a:r>
            <a:r>
              <a:rPr sz="3600" spc="-220" dirty="0" smtClean="0">
                <a:solidFill>
                  <a:schemeClr val="accent3"/>
                </a:solidFill>
              </a:rPr>
              <a:t>Impacts</a:t>
            </a:r>
            <a:endParaRPr sz="3600" dirty="0">
              <a:solidFill>
                <a:schemeClr val="accent3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1185223"/>
            <a:ext cx="8168640" cy="18049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Less than NJDEP default levels (Impact to Groundwater</a:t>
            </a:r>
          </a:p>
          <a:p>
            <a:pPr marL="241300">
              <a:lnSpc>
                <a:spcPts val="3195"/>
              </a:lnSpc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{IGW} screening levels)</a:t>
            </a:r>
          </a:p>
          <a:p>
            <a:pPr marL="241300" indent="-228600">
              <a:spcBef>
                <a:spcPts val="670"/>
              </a:spcBef>
              <a:buChar char="•"/>
              <a:tabLst>
                <a:tab pos="2413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If greater than IGW default screening levels</a:t>
            </a:r>
          </a:p>
          <a:p>
            <a:pPr marL="698500" lvl="1" indent="-228600">
              <a:spcBef>
                <a:spcPts val="229"/>
              </a:spcBef>
              <a:buChar char="•"/>
              <a:tabLst>
                <a:tab pos="6985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Must pass SPLP (synthetic precipitation leaching procedure)</a:t>
            </a:r>
          </a:p>
          <a:p>
            <a:pPr marL="698500" lvl="1" indent="-228600">
              <a:spcBef>
                <a:spcPts val="219"/>
              </a:spcBef>
              <a:buChar char="•"/>
              <a:tabLst>
                <a:tab pos="698500" algn="l"/>
              </a:tabLst>
            </a:pPr>
            <a:r>
              <a:rPr dirty="0">
                <a:latin typeface="Work Sans" charset="0"/>
                <a:ea typeface="Work Sans" charset="0"/>
                <a:cs typeface="Work Sans" charset="0"/>
              </a:rPr>
              <a:t>Other approved procedures</a:t>
            </a:r>
          </a:p>
        </p:txBody>
      </p:sp>
      <p:sp>
        <p:nvSpPr>
          <p:cNvPr id="5" name="object 5"/>
          <p:cNvSpPr/>
          <p:nvPr/>
        </p:nvSpPr>
        <p:spPr>
          <a:xfrm>
            <a:off x="7127749" y="3357372"/>
            <a:ext cx="2761487" cy="2752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6981" y="3357372"/>
            <a:ext cx="4114787" cy="270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856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ntrose 2020">
      <a:dk1>
        <a:srgbClr val="000000"/>
      </a:dk1>
      <a:lt1>
        <a:srgbClr val="FFFFFF"/>
      </a:lt1>
      <a:dk2>
        <a:srgbClr val="333433"/>
      </a:dk2>
      <a:lt2>
        <a:srgbClr val="E7E6E6"/>
      </a:lt2>
      <a:accent1>
        <a:srgbClr val="B1D23E"/>
      </a:accent1>
      <a:accent2>
        <a:srgbClr val="38A9E0"/>
      </a:accent2>
      <a:accent3>
        <a:srgbClr val="26944F"/>
      </a:accent3>
      <a:accent4>
        <a:srgbClr val="2B74BB"/>
      </a:accent4>
      <a:accent5>
        <a:srgbClr val="A4A2A7"/>
      </a:accent5>
      <a:accent6>
        <a:srgbClr val="B1D23E"/>
      </a:accent6>
      <a:hlink>
        <a:srgbClr val="2B74B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</TotalTime>
  <Words>801</Words>
  <Application>Microsoft Macintosh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Bitter</vt:lpstr>
      <vt:lpstr>Work Sans</vt:lpstr>
      <vt:lpstr>Arial</vt:lpstr>
      <vt:lpstr>Calibri</vt:lpstr>
      <vt:lpstr>Work Sans Medium</vt:lpstr>
      <vt:lpstr>Office Theme</vt:lpstr>
      <vt:lpstr>Unconventional Soil Disposal Options</vt:lpstr>
      <vt:lpstr> Agenda </vt:lpstr>
      <vt:lpstr> Soil and Waste Sources</vt:lpstr>
      <vt:lpstr> Conventional Disposal Options </vt:lpstr>
      <vt:lpstr> Unconventional Options </vt:lpstr>
      <vt:lpstr> State Fill Programs </vt:lpstr>
      <vt:lpstr> NJ  Alternative Fill Program </vt:lpstr>
      <vt:lpstr> NJ  Fill Guidance Considerations </vt:lpstr>
      <vt:lpstr> Screen for Potential Groundwater Impacts</vt:lpstr>
      <vt:lpstr> Exclusions </vt:lpstr>
      <vt:lpstr> Fill Characterization Needs </vt:lpstr>
      <vt:lpstr>Example 1 – Beneficial Use at Brownfield Site</vt:lpstr>
      <vt:lpstr>Example 2 – Cap Maintenance Old NJ Landfill</vt:lpstr>
      <vt:lpstr>Example 3 - MSE Wall</vt:lpstr>
      <vt:lpstr>Example 3 - MSE Wall (cont.)</vt:lpstr>
      <vt:lpstr>Summary on Dealing with These Materials</vt:lpstr>
      <vt:lpstr>Thank you for your time and attention! Questions?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Jackson</dc:creator>
  <cp:lastModifiedBy>kim@formalifesciencemarketing.com</cp:lastModifiedBy>
  <cp:revision>99</cp:revision>
  <dcterms:created xsi:type="dcterms:W3CDTF">2020-01-02T18:25:36Z</dcterms:created>
  <dcterms:modified xsi:type="dcterms:W3CDTF">2020-03-05T21:07:44Z</dcterms:modified>
</cp:coreProperties>
</file>